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0">
  <p:sldMasterIdLst>
    <p:sldMasterId id="2147483689" r:id="rId1"/>
  </p:sldMasterIdLst>
  <p:notesMasterIdLst>
    <p:notesMasterId r:id="rId33"/>
  </p:notesMasterIdLst>
  <p:sldIdLst>
    <p:sldId id="256" r:id="rId2"/>
    <p:sldId id="257" r:id="rId3"/>
    <p:sldId id="258" r:id="rId4"/>
    <p:sldId id="259" r:id="rId5"/>
    <p:sldId id="261" r:id="rId6"/>
    <p:sldId id="262" r:id="rId7"/>
    <p:sldId id="391" r:id="rId8"/>
    <p:sldId id="470" r:id="rId9"/>
    <p:sldId id="471" r:id="rId10"/>
    <p:sldId id="472" r:id="rId11"/>
    <p:sldId id="473" r:id="rId12"/>
    <p:sldId id="474" r:id="rId13"/>
    <p:sldId id="475" r:id="rId14"/>
    <p:sldId id="476" r:id="rId15"/>
    <p:sldId id="477" r:id="rId16"/>
    <p:sldId id="478" r:id="rId17"/>
    <p:sldId id="480" r:id="rId18"/>
    <p:sldId id="481" r:id="rId19"/>
    <p:sldId id="482" r:id="rId20"/>
    <p:sldId id="483" r:id="rId21"/>
    <p:sldId id="484" r:id="rId22"/>
    <p:sldId id="485" r:id="rId23"/>
    <p:sldId id="486" r:id="rId24"/>
    <p:sldId id="487" r:id="rId25"/>
    <p:sldId id="488" r:id="rId26"/>
    <p:sldId id="489" r:id="rId27"/>
    <p:sldId id="491" r:id="rId28"/>
    <p:sldId id="490" r:id="rId29"/>
    <p:sldId id="492" r:id="rId30"/>
    <p:sldId id="493" r:id="rId31"/>
    <p:sldId id="297" r:id="rId32"/>
  </p:sldIdLst>
  <p:sldSz cx="9144000" cy="6858000" type="screen4x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C0A"/>
    <a:srgbClr val="D218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3529" autoAdjust="0"/>
  </p:normalViewPr>
  <p:slideViewPr>
    <p:cSldViewPr>
      <p:cViewPr>
        <p:scale>
          <a:sx n="89" d="100"/>
          <a:sy n="89" d="100"/>
        </p:scale>
        <p:origin x="1310" y="-37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BCF257EA-CB6C-4806-A6C9-3F9FBE15DBB9}" type="datetimeFigureOut">
              <a:rPr lang="en-GB" smtClean="0"/>
              <a:t>17/04/2025</a:t>
            </a:fld>
            <a:endParaRPr lang="en-GB"/>
          </a:p>
        </p:txBody>
      </p:sp>
      <p:sp>
        <p:nvSpPr>
          <p:cNvPr id="4" name="Slide Image Placeholder 3"/>
          <p:cNvSpPr>
            <a:spLocks noGrp="1" noRot="1" noChangeAspect="1"/>
          </p:cNvSpPr>
          <p:nvPr>
            <p:ph type="sldImg" idx="2"/>
          </p:nvPr>
        </p:nvSpPr>
        <p:spPr>
          <a:xfrm>
            <a:off x="1165225" y="1241425"/>
            <a:ext cx="44688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DA3D0D83-2769-4C94-A406-87CEA6BB760D}" type="slidenum">
              <a:rPr lang="en-GB" smtClean="0"/>
              <a:t>‹#›</a:t>
            </a:fld>
            <a:endParaRPr lang="en-GB"/>
          </a:p>
        </p:txBody>
      </p:sp>
    </p:spTree>
    <p:extLst>
      <p:ext uri="{BB962C8B-B14F-4D97-AF65-F5344CB8AC3E}">
        <p14:creationId xmlns:p14="http://schemas.microsoft.com/office/powerpoint/2010/main" val="2797131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1</a:t>
            </a:fld>
            <a:endParaRPr lang="en-GB"/>
          </a:p>
        </p:txBody>
      </p:sp>
    </p:spTree>
    <p:extLst>
      <p:ext uri="{BB962C8B-B14F-4D97-AF65-F5344CB8AC3E}">
        <p14:creationId xmlns:p14="http://schemas.microsoft.com/office/powerpoint/2010/main" val="4060432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5</a:t>
            </a:fld>
            <a:endParaRPr lang="en-GB"/>
          </a:p>
        </p:txBody>
      </p:sp>
    </p:spTree>
    <p:extLst>
      <p:ext uri="{BB962C8B-B14F-4D97-AF65-F5344CB8AC3E}">
        <p14:creationId xmlns:p14="http://schemas.microsoft.com/office/powerpoint/2010/main" val="27320441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14</a:t>
            </a:fld>
            <a:endParaRPr lang="en-GB"/>
          </a:p>
        </p:txBody>
      </p:sp>
    </p:spTree>
    <p:extLst>
      <p:ext uri="{BB962C8B-B14F-4D97-AF65-F5344CB8AC3E}">
        <p14:creationId xmlns:p14="http://schemas.microsoft.com/office/powerpoint/2010/main" val="3481331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16</a:t>
            </a:fld>
            <a:endParaRPr lang="en-GB"/>
          </a:p>
        </p:txBody>
      </p:sp>
    </p:spTree>
    <p:extLst>
      <p:ext uri="{BB962C8B-B14F-4D97-AF65-F5344CB8AC3E}">
        <p14:creationId xmlns:p14="http://schemas.microsoft.com/office/powerpoint/2010/main" val="1021997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18</a:t>
            </a:fld>
            <a:endParaRPr lang="en-GB"/>
          </a:p>
        </p:txBody>
      </p:sp>
    </p:spTree>
    <p:extLst>
      <p:ext uri="{BB962C8B-B14F-4D97-AF65-F5344CB8AC3E}">
        <p14:creationId xmlns:p14="http://schemas.microsoft.com/office/powerpoint/2010/main" val="22978848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22</a:t>
            </a:fld>
            <a:endParaRPr lang="en-GB"/>
          </a:p>
        </p:txBody>
      </p:sp>
    </p:spTree>
    <p:extLst>
      <p:ext uri="{BB962C8B-B14F-4D97-AF65-F5344CB8AC3E}">
        <p14:creationId xmlns:p14="http://schemas.microsoft.com/office/powerpoint/2010/main" val="2318618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fld id="{DA3D0D83-2769-4C94-A406-87CEA6BB760D}" type="slidenum">
              <a:rPr lang="en-GB" smtClean="0"/>
              <a:t>23</a:t>
            </a:fld>
            <a:endParaRPr lang="en-GB"/>
          </a:p>
        </p:txBody>
      </p:sp>
    </p:spTree>
    <p:extLst>
      <p:ext uri="{BB962C8B-B14F-4D97-AF65-F5344CB8AC3E}">
        <p14:creationId xmlns:p14="http://schemas.microsoft.com/office/powerpoint/2010/main" val="3513043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090E8A-DDFF-4A8A-A50B-773C2889377B}"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65267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E7B72-FF9D-4064-BE18-F64D9FC5BC66}"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43178095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E7B72-FF9D-4064-BE18-F64D9FC5BC66}"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3621923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E7B72-FF9D-4064-BE18-F64D9FC5BC66}"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88957650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E7B72-FF9D-4064-BE18-F64D9FC5BC66}"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73818790"/>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7E7B72-FF9D-4064-BE18-F64D9FC5BC66}"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80248354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CFC365-08E7-4219-9EE1-77A9C022E6F2}"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501212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19553A-AD27-4CAF-8BE9-199733C745C8}"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3977476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7BEF6C-B42A-432F-A4A1-80695F7A44F8}"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119976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6D6642-264D-49FD-8AA5-125EA79CAD15}" type="datetime1">
              <a:rPr lang="en-ZA" smtClean="0"/>
              <a:t>2025/04/17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0273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2E361B-5E85-486E-BA4D-F24E1B44B07F}" type="datetime1">
              <a:rPr lang="en-ZA" smtClean="0"/>
              <a:t>2025/04/17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1596189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C11A9A-998E-4E02-AAF5-37BF921C035F}" type="datetime1">
              <a:rPr lang="en-ZA" smtClean="0"/>
              <a:t>2025/04/17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168192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F2FAE8-ECDA-43F2-B4E7-EEB174F85EDC}" type="datetime1">
              <a:rPr lang="en-ZA" smtClean="0"/>
              <a:t>2025/04/17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44924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DB971-A2BC-4DC2-B971-05B1B109318B}" type="datetime1">
              <a:rPr lang="en-ZA" smtClean="0"/>
              <a:t>2025/04/17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410633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143B81F-29DD-455D-8963-A44A05A786A5}" type="datetime1">
              <a:rPr lang="en-ZA" smtClean="0"/>
              <a:t>2025/04/17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375691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13AB52-A631-4022-99B0-7EFDDC8A9D44}" type="datetime1">
              <a:rPr lang="en-ZA" smtClean="0"/>
              <a:t>2025/04/17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88C9A171-2E76-4D44-9C13-6A085DA1FD1E}" type="slidenum">
              <a:rPr lang="en-ZA" smtClean="0"/>
              <a:t>‹#›</a:t>
            </a:fld>
            <a:endParaRPr lang="en-ZA"/>
          </a:p>
        </p:txBody>
      </p:sp>
    </p:spTree>
    <p:extLst>
      <p:ext uri="{BB962C8B-B14F-4D97-AF65-F5344CB8AC3E}">
        <p14:creationId xmlns:p14="http://schemas.microsoft.com/office/powerpoint/2010/main" val="2200457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47E7B72-FF9D-4064-BE18-F64D9FC5BC66}" type="datetime1">
              <a:rPr lang="en-ZA" smtClean="0"/>
              <a:t>2025/04/17</a:t>
            </a:fld>
            <a:endParaRPr lang="en-ZA"/>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8C9A171-2E76-4D44-9C13-6A085DA1FD1E}" type="slidenum">
              <a:rPr lang="en-ZA" smtClean="0"/>
              <a:t>‹#›</a:t>
            </a:fld>
            <a:endParaRPr lang="en-ZA"/>
          </a:p>
        </p:txBody>
      </p:sp>
    </p:spTree>
    <p:extLst>
      <p:ext uri="{BB962C8B-B14F-4D97-AF65-F5344CB8AC3E}">
        <p14:creationId xmlns:p14="http://schemas.microsoft.com/office/powerpoint/2010/main" val="316784561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png"/><Relationship Id="rId10" Type="http://schemas.openxmlformats.org/officeDocument/2006/relationships/image" Target="../media/image7.jpeg"/><Relationship Id="rId4" Type="http://schemas.microsoft.com/office/2007/relationships/hdphoto" Target="../media/hdphoto1.wdp"/><Relationship Id="rId9" Type="http://schemas.openxmlformats.org/officeDocument/2006/relationships/image" Target="../media/image6.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3">
            <a:duotone>
              <a:prstClr val="black"/>
              <a:srgbClr val="FF0000">
                <a:tint val="45000"/>
                <a:satMod val="400000"/>
              </a:srgbClr>
            </a:duotone>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8130964" y="4967962"/>
            <a:ext cx="798513"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918152"/>
            <a:ext cx="1207551" cy="134726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Rectangle 11"/>
          <p:cNvSpPr/>
          <p:nvPr/>
        </p:nvSpPr>
        <p:spPr>
          <a:xfrm>
            <a:off x="1738797" y="1988411"/>
            <a:ext cx="6937659" cy="4385816"/>
          </a:xfrm>
          <a:prstGeom prst="rect">
            <a:avLst/>
          </a:prstGeom>
        </p:spPr>
        <p:txBody>
          <a:bodyPr wrap="square">
            <a:spAutoFit/>
          </a:bodyPr>
          <a:lstStyle/>
          <a:p>
            <a:endParaRPr lang="en-ZA" dirty="0"/>
          </a:p>
          <a:p>
            <a:pPr algn="ctr">
              <a:lnSpc>
                <a:spcPct val="150000"/>
              </a:lnSpc>
            </a:pPr>
            <a:r>
              <a:rPr lang="en-ZA" sz="1400" dirty="0"/>
              <a:t> </a:t>
            </a:r>
            <a:endParaRPr lang="en-ZA" sz="1400" b="1" dirty="0"/>
          </a:p>
          <a:p>
            <a:pPr algn="ctr">
              <a:lnSpc>
                <a:spcPct val="150000"/>
              </a:lnSpc>
            </a:pPr>
            <a:endParaRPr lang="en-ZA" sz="1400" dirty="0"/>
          </a:p>
          <a:p>
            <a:pPr algn="ctr">
              <a:lnSpc>
                <a:spcPct val="150000"/>
              </a:lnSpc>
            </a:pPr>
            <a:r>
              <a:rPr lang="en-ZA" sz="1400" b="1" dirty="0"/>
              <a:t>DRAFT IDP / BUDGET PUBLIC PARTICIPATION</a:t>
            </a:r>
          </a:p>
          <a:p>
            <a:pPr algn="ctr">
              <a:lnSpc>
                <a:spcPct val="150000"/>
              </a:lnSpc>
            </a:pPr>
            <a:endParaRPr lang="en-ZA" sz="1400" b="1" dirty="0"/>
          </a:p>
          <a:p>
            <a:pPr algn="ctr">
              <a:lnSpc>
                <a:spcPct val="150000"/>
              </a:lnSpc>
            </a:pPr>
            <a:endParaRPr lang="en-ZA" sz="1400" b="1" dirty="0"/>
          </a:p>
          <a:p>
            <a:pPr algn="ctr">
              <a:lnSpc>
                <a:spcPct val="150000"/>
              </a:lnSpc>
            </a:pPr>
            <a:endParaRPr lang="en-ZA" sz="1400" b="1" dirty="0"/>
          </a:p>
          <a:p>
            <a:pPr algn="ctr">
              <a:lnSpc>
                <a:spcPct val="150000"/>
              </a:lnSpc>
            </a:pPr>
            <a:endParaRPr lang="en-ZA" dirty="0"/>
          </a:p>
          <a:p>
            <a:pPr algn="ctr"/>
            <a:endParaRPr lang="en-ZA" dirty="0"/>
          </a:p>
          <a:p>
            <a:pPr algn="ctr"/>
            <a:endParaRPr lang="en-ZA" b="1" dirty="0"/>
          </a:p>
          <a:p>
            <a:pPr algn="ctr"/>
            <a:endParaRPr lang="en-ZA" b="1" dirty="0"/>
          </a:p>
          <a:p>
            <a:pPr algn="ctr"/>
            <a:endParaRPr lang="en-ZA" b="1" dirty="0"/>
          </a:p>
          <a:p>
            <a:pPr algn="ctr"/>
            <a:endParaRPr lang="en-ZA" b="1" dirty="0"/>
          </a:p>
          <a:p>
            <a:pPr algn="ctr"/>
            <a:endParaRPr lang="en-ZA" dirty="0"/>
          </a:p>
        </p:txBody>
      </p:sp>
      <p:pic>
        <p:nvPicPr>
          <p:cNvPr id="1029" name="Picture 5"/>
          <p:cNvPicPr>
            <a:picLocks noChangeAspect="1" noChangeArrowheads="1"/>
          </p:cNvPicPr>
          <p:nvPr/>
        </p:nvPicPr>
        <p:blipFill>
          <a:blip r:embed="rId6" cstate="print">
            <a:duotone>
              <a:prstClr val="black"/>
              <a:srgbClr val="E7EC0A">
                <a:tint val="45000"/>
                <a:satMod val="400000"/>
              </a:srgbClr>
            </a:duotone>
            <a:extLst>
              <a:ext uri="{28A0092B-C50C-407E-A947-70E740481C1C}">
                <a14:useLocalDpi xmlns:a14="http://schemas.microsoft.com/office/drawing/2010/main" val="0"/>
              </a:ext>
            </a:extLst>
          </a:blip>
          <a:srcRect/>
          <a:stretch>
            <a:fillRect/>
          </a:stretch>
        </p:blipFill>
        <p:spPr bwMode="auto">
          <a:xfrm>
            <a:off x="7787405" y="1772816"/>
            <a:ext cx="508263" cy="492601"/>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cap="flat">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pic>
        <p:nvPicPr>
          <p:cNvPr id="1030" name="Picture 6"/>
          <p:cNvPicPr>
            <a:picLocks noChangeAspect="1" noChangeArrowheads="1"/>
          </p:cNvPicPr>
          <p:nvPr/>
        </p:nvPicPr>
        <p:blipFill>
          <a:blip r:embed="rId7">
            <a:duotone>
              <a:prstClr val="black"/>
              <a:srgbClr val="002060">
                <a:tint val="45000"/>
                <a:satMod val="400000"/>
              </a:srgbClr>
            </a:duotone>
            <a:extLst>
              <a:ext uri="{BEBA8EAE-BF5A-486C-A8C5-ECC9F3942E4B}">
                <a14:imgProps xmlns:a14="http://schemas.microsoft.com/office/drawing/2010/main">
                  <a14:imgLayer r:embed="rId4">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7441253" y="5564210"/>
            <a:ext cx="574567" cy="557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41536" y="6410239"/>
            <a:ext cx="399256"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0" y="1011652"/>
            <a:ext cx="461665" cy="4506957"/>
          </a:xfrm>
          <a:prstGeom prst="rect">
            <a:avLst/>
          </a:prstGeom>
        </p:spPr>
        <p:style>
          <a:lnRef idx="2">
            <a:schemeClr val="accent1"/>
          </a:lnRef>
          <a:fillRef idx="1">
            <a:schemeClr val="lt1"/>
          </a:fillRef>
          <a:effectRef idx="0">
            <a:schemeClr val="accent1"/>
          </a:effectRef>
          <a:fontRef idx="minor">
            <a:schemeClr val="dk1"/>
          </a:fontRef>
        </p:style>
        <p:txBody>
          <a:bodyPr vert="vert270" wrap="square" rtlCol="0">
            <a:spAutoFit/>
          </a:bodyPr>
          <a:lstStyle/>
          <a:p>
            <a:pPr algn="ctr"/>
            <a:r>
              <a:rPr lang="en-Z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MAATLA GO SETSHABA </a:t>
            </a:r>
          </a:p>
        </p:txBody>
      </p:sp>
      <p:pic>
        <p:nvPicPr>
          <p:cNvPr id="9" name="Picture 22" descr="ENCEPHALARTOS_TRANSVENOSUS5_FCONE-01262005"/>
          <p:cNvPicPr>
            <a:picLocks noChangeAspect="1" noChangeArrowheads="1"/>
          </p:cNvPicPr>
          <p:nvPr/>
        </p:nvPicPr>
        <p:blipFill>
          <a:blip r:embed="rId9">
            <a:lum bright="34000" contrast="32000"/>
            <a:extLst>
              <a:ext uri="{28A0092B-C50C-407E-A947-70E740481C1C}">
                <a14:useLocalDpi xmlns:a14="http://schemas.microsoft.com/office/drawing/2010/main" val="0"/>
              </a:ext>
            </a:extLst>
          </a:blip>
          <a:srcRect/>
          <a:stretch>
            <a:fillRect/>
          </a:stretch>
        </p:blipFill>
        <p:spPr bwMode="auto">
          <a:xfrm>
            <a:off x="7195067" y="2365390"/>
            <a:ext cx="1506280" cy="1184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3"/>
          <p:cNvPicPr>
            <a:picLocks noChangeAspect="1" noChangeArrowheads="1"/>
          </p:cNvPicPr>
          <p:nvPr/>
        </p:nvPicPr>
        <p:blipFill>
          <a:blip r:embed="rId10" cstate="print">
            <a:lum bright="24000" contrast="20000"/>
            <a:extLst>
              <a:ext uri="{28A0092B-C50C-407E-A947-70E740481C1C}">
                <a14:useLocalDpi xmlns:a14="http://schemas.microsoft.com/office/drawing/2010/main" val="0"/>
              </a:ext>
            </a:extLst>
          </a:blip>
          <a:srcRect/>
          <a:stretch>
            <a:fillRect/>
          </a:stretch>
        </p:blipFill>
        <p:spPr bwMode="auto">
          <a:xfrm>
            <a:off x="7195067" y="3665250"/>
            <a:ext cx="1506280" cy="993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3" descr="family"/>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63688" y="2348089"/>
            <a:ext cx="1440160" cy="1219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2" descr="ENCEPHALARTOS_TRANSVENOSUS5_FCONE-01262005"/>
          <p:cNvPicPr>
            <a:picLocks noChangeAspect="1" noChangeArrowheads="1"/>
          </p:cNvPicPr>
          <p:nvPr/>
        </p:nvPicPr>
        <p:blipFill>
          <a:blip r:embed="rId12">
            <a:lum bright="34000" contrast="32000"/>
            <a:extLst>
              <a:ext uri="{28A0092B-C50C-407E-A947-70E740481C1C}">
                <a14:useLocalDpi xmlns:a14="http://schemas.microsoft.com/office/drawing/2010/main" val="0"/>
              </a:ext>
            </a:extLst>
          </a:blip>
          <a:srcRect/>
          <a:stretch>
            <a:fillRect/>
          </a:stretch>
        </p:blipFill>
        <p:spPr bwMode="auto">
          <a:xfrm>
            <a:off x="1738797" y="3693739"/>
            <a:ext cx="1465051" cy="993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491546" y="245008"/>
            <a:ext cx="3639907" cy="369332"/>
          </a:xfrm>
          <a:prstGeom prst="rect">
            <a:avLst/>
          </a:prstGeom>
        </p:spPr>
        <p:txBody>
          <a:bodyPr wrap="none">
            <a:spAutoFit/>
          </a:bodyPr>
          <a:lstStyle/>
          <a:p>
            <a:pPr algn="ctr"/>
            <a:r>
              <a:rPr lang="en-ZA" b="1" dirty="0"/>
              <a:t>GREATER LETABA MUNICIPALITY </a:t>
            </a:r>
            <a:endParaRPr lang="en-US" dirty="0"/>
          </a:p>
        </p:txBody>
      </p:sp>
      <p:sp>
        <p:nvSpPr>
          <p:cNvPr id="4" name="Slide Number Placeholder 3">
            <a:extLst>
              <a:ext uri="{FF2B5EF4-FFF2-40B4-BE49-F238E27FC236}">
                <a16:creationId xmlns:a16="http://schemas.microsoft.com/office/drawing/2014/main" id="{B345573B-6140-98C6-C63A-1AFF99166689}"/>
              </a:ext>
            </a:extLst>
          </p:cNvPr>
          <p:cNvSpPr>
            <a:spLocks noGrp="1"/>
          </p:cNvSpPr>
          <p:nvPr>
            <p:ph type="sldNum" sz="quarter" idx="12"/>
          </p:nvPr>
        </p:nvSpPr>
        <p:spPr/>
        <p:txBody>
          <a:bodyPr/>
          <a:lstStyle/>
          <a:p>
            <a:fld id="{88C9A171-2E76-4D44-9C13-6A085DA1FD1E}" type="slidenum">
              <a:rPr lang="en-ZA" smtClean="0"/>
              <a:t>1</a:t>
            </a:fld>
            <a:endParaRPr lang="en-ZA"/>
          </a:p>
        </p:txBody>
      </p:sp>
    </p:spTree>
    <p:extLst>
      <p:ext uri="{BB962C8B-B14F-4D97-AF65-F5344CB8AC3E}">
        <p14:creationId xmlns:p14="http://schemas.microsoft.com/office/powerpoint/2010/main" val="105153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2D7AE7F-BB52-1FAA-3F2A-94D8FECD4AB1}"/>
              </a:ext>
            </a:extLst>
          </p:cNvPr>
          <p:cNvGraphicFramePr>
            <a:graphicFrameLocks noGrp="1"/>
          </p:cNvGraphicFramePr>
          <p:nvPr>
            <p:ph idx="1"/>
          </p:nvPr>
        </p:nvGraphicFramePr>
        <p:xfrm>
          <a:off x="609600" y="764704"/>
          <a:ext cx="7418783" cy="4873728"/>
        </p:xfrm>
        <a:graphic>
          <a:graphicData uri="http://schemas.openxmlformats.org/drawingml/2006/table">
            <a:tbl>
              <a:tblPr firstRow="1" firstCol="1" bandRow="1">
                <a:tableStyleId>{5C22544A-7EE6-4342-B048-85BDC9FD1C3A}</a:tableStyleId>
              </a:tblPr>
              <a:tblGrid>
                <a:gridCol w="1555135">
                  <a:extLst>
                    <a:ext uri="{9D8B030D-6E8A-4147-A177-3AD203B41FA5}">
                      <a16:colId xmlns:a16="http://schemas.microsoft.com/office/drawing/2014/main" val="1400822845"/>
                    </a:ext>
                  </a:extLst>
                </a:gridCol>
                <a:gridCol w="2019243">
                  <a:extLst>
                    <a:ext uri="{9D8B030D-6E8A-4147-A177-3AD203B41FA5}">
                      <a16:colId xmlns:a16="http://schemas.microsoft.com/office/drawing/2014/main" val="1442449681"/>
                    </a:ext>
                  </a:extLst>
                </a:gridCol>
                <a:gridCol w="2019243">
                  <a:extLst>
                    <a:ext uri="{9D8B030D-6E8A-4147-A177-3AD203B41FA5}">
                      <a16:colId xmlns:a16="http://schemas.microsoft.com/office/drawing/2014/main" val="947120311"/>
                    </a:ext>
                  </a:extLst>
                </a:gridCol>
                <a:gridCol w="1825162">
                  <a:extLst>
                    <a:ext uri="{9D8B030D-6E8A-4147-A177-3AD203B41FA5}">
                      <a16:colId xmlns:a16="http://schemas.microsoft.com/office/drawing/2014/main" val="4229368669"/>
                    </a:ext>
                  </a:extLst>
                </a:gridCol>
              </a:tblGrid>
              <a:tr h="1810156">
                <a:tc rowSpan="2">
                  <a:txBody>
                    <a:bodyPr/>
                    <a:lstStyle/>
                    <a:p>
                      <a:pPr marL="457200" algn="just">
                        <a:lnSpc>
                          <a:spcPct val="150000"/>
                        </a:lnSpc>
                        <a:spcAft>
                          <a:spcPts val="800"/>
                        </a:spcAft>
                      </a:pPr>
                      <a:r>
                        <a:rPr lang="en-GB" sz="1050" dirty="0">
                          <a:effectLst/>
                        </a:rPr>
                        <a:t>Infrastructure Development</a:t>
                      </a:r>
                      <a:endParaRPr lang="en-ZA"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457200" algn="just">
                        <a:lnSpc>
                          <a:spcPct val="150000"/>
                        </a:lnSpc>
                        <a:spcAft>
                          <a:spcPts val="800"/>
                        </a:spcAft>
                      </a:pPr>
                      <a:r>
                        <a:rPr lang="en-GB" sz="1100" dirty="0">
                          <a:effectLst/>
                        </a:rPr>
                        <a:t>Water</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100" dirty="0">
                          <a:effectLst/>
                        </a:rPr>
                        <a:t>Water reticulation in all villages</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Maintenance of boreholes and pump water in all villages</a:t>
                      </a:r>
                      <a:endParaRPr lang="en-ZA" sz="1100" dirty="0">
                        <a:effectLst/>
                      </a:endParaRPr>
                    </a:p>
                    <a:p>
                      <a:pPr marL="457200" algn="just">
                        <a:lnSpc>
                          <a:spcPct val="150000"/>
                        </a:lnSpc>
                        <a:spcAft>
                          <a:spcPts val="800"/>
                        </a:spcAft>
                      </a:pPr>
                      <a:r>
                        <a:rPr lang="en-GB" sz="1100" dirty="0">
                          <a:effectLst/>
                        </a:rPr>
                        <a:t> </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100" dirty="0">
                          <a:effectLst/>
                        </a:rPr>
                        <a:t>MDM to intervene</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Currently 367 boreholes in GLM, 282 working, 85 not working, 56 needs to be electrified, 19 vandalised</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9811315"/>
                  </a:ext>
                </a:extLst>
              </a:tr>
              <a:tr h="3038895">
                <a:tc vMerge="1">
                  <a:txBody>
                    <a:bodyPr/>
                    <a:lstStyle/>
                    <a:p>
                      <a:endParaRPr lang="en-ZA"/>
                    </a:p>
                  </a:txBody>
                  <a:tcPr/>
                </a:tc>
                <a:tc>
                  <a:txBody>
                    <a:bodyPr/>
                    <a:lstStyle/>
                    <a:p>
                      <a:pPr marL="457200" algn="just">
                        <a:lnSpc>
                          <a:spcPct val="150000"/>
                        </a:lnSpc>
                        <a:spcAft>
                          <a:spcPts val="800"/>
                        </a:spcAft>
                      </a:pPr>
                      <a:r>
                        <a:rPr lang="en-GB" sz="800">
                          <a:effectLst/>
                        </a:rPr>
                        <a:t>Sanitation</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00" dirty="0">
                          <a:effectLst/>
                        </a:rPr>
                        <a:t>Replacement of the ageing sewer system in Ga-Kgapane, </a:t>
                      </a:r>
                      <a:r>
                        <a:rPr lang="en-GB" sz="1000" dirty="0" err="1">
                          <a:effectLst/>
                        </a:rPr>
                        <a:t>Modjadjiskloof</a:t>
                      </a:r>
                      <a:r>
                        <a:rPr lang="en-GB" sz="1000" dirty="0">
                          <a:effectLst/>
                        </a:rPr>
                        <a:t>, </a:t>
                      </a:r>
                      <a:r>
                        <a:rPr lang="en-GB" sz="1000" dirty="0" err="1">
                          <a:effectLst/>
                        </a:rPr>
                        <a:t>Senwamokgope</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VIP toilets in all villages (Reported about 7000 Needs across ward</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Connection of sewer system from </a:t>
                      </a:r>
                      <a:r>
                        <a:rPr lang="en-GB" sz="1000" dirty="0" err="1">
                          <a:effectLst/>
                        </a:rPr>
                        <a:t>Mokgoba</a:t>
                      </a:r>
                      <a:r>
                        <a:rPr lang="en-GB" sz="1000" dirty="0">
                          <a:effectLst/>
                        </a:rPr>
                        <a:t> to </a:t>
                      </a:r>
                      <a:r>
                        <a:rPr lang="en-GB" sz="1000" dirty="0" err="1">
                          <a:effectLst/>
                        </a:rPr>
                        <a:t>Modjadjiskloof</a:t>
                      </a:r>
                      <a:endParaRPr lang="en-ZA"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200" dirty="0">
                          <a:effectLst/>
                        </a:rPr>
                        <a:t>MDM to intervene on issues of sewer</a:t>
                      </a:r>
                      <a:endParaRPr lang="en-ZA"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1540326514"/>
                  </a:ext>
                </a:extLst>
              </a:tr>
            </a:tbl>
          </a:graphicData>
        </a:graphic>
      </p:graphicFrame>
      <p:sp>
        <p:nvSpPr>
          <p:cNvPr id="4" name="Slide Number Placeholder 3">
            <a:extLst>
              <a:ext uri="{FF2B5EF4-FFF2-40B4-BE49-F238E27FC236}">
                <a16:creationId xmlns:a16="http://schemas.microsoft.com/office/drawing/2014/main" id="{ABDC913C-C2C1-2CE0-159B-6162BF9B8E8E}"/>
              </a:ext>
            </a:extLst>
          </p:cNvPr>
          <p:cNvSpPr>
            <a:spLocks noGrp="1"/>
          </p:cNvSpPr>
          <p:nvPr>
            <p:ph type="sldNum" sz="quarter" idx="12"/>
          </p:nvPr>
        </p:nvSpPr>
        <p:spPr/>
        <p:txBody>
          <a:bodyPr/>
          <a:lstStyle/>
          <a:p>
            <a:fld id="{88C9A171-2E76-4D44-9C13-6A085DA1FD1E}" type="slidenum">
              <a:rPr lang="en-ZA" smtClean="0"/>
              <a:t>10</a:t>
            </a:fld>
            <a:endParaRPr lang="en-ZA"/>
          </a:p>
        </p:txBody>
      </p:sp>
    </p:spTree>
    <p:extLst>
      <p:ext uri="{BB962C8B-B14F-4D97-AF65-F5344CB8AC3E}">
        <p14:creationId xmlns:p14="http://schemas.microsoft.com/office/powerpoint/2010/main" val="3994663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3A049A11-5CF0-6FFC-426E-5C4B602F8E8F}"/>
              </a:ext>
            </a:extLst>
          </p:cNvPr>
          <p:cNvGraphicFramePr>
            <a:graphicFrameLocks noGrp="1"/>
          </p:cNvGraphicFramePr>
          <p:nvPr>
            <p:ph idx="1"/>
            <p:extLst>
              <p:ext uri="{D42A27DB-BD31-4B8C-83A1-F6EECF244321}">
                <p14:modId xmlns:p14="http://schemas.microsoft.com/office/powerpoint/2010/main" val="3558644279"/>
              </p:ext>
            </p:extLst>
          </p:nvPr>
        </p:nvGraphicFramePr>
        <p:xfrm>
          <a:off x="323528" y="548680"/>
          <a:ext cx="7920880" cy="5091060"/>
        </p:xfrm>
        <a:graphic>
          <a:graphicData uri="http://schemas.openxmlformats.org/drawingml/2006/table">
            <a:tbl>
              <a:tblPr firstRow="1" firstCol="1" bandRow="1">
                <a:tableStyleId>{5C22544A-7EE6-4342-B048-85BDC9FD1C3A}</a:tableStyleId>
              </a:tblPr>
              <a:tblGrid>
                <a:gridCol w="3545537">
                  <a:extLst>
                    <a:ext uri="{9D8B030D-6E8A-4147-A177-3AD203B41FA5}">
                      <a16:colId xmlns:a16="http://schemas.microsoft.com/office/drawing/2014/main" val="1935581154"/>
                    </a:ext>
                  </a:extLst>
                </a:gridCol>
                <a:gridCol w="2261468">
                  <a:extLst>
                    <a:ext uri="{9D8B030D-6E8A-4147-A177-3AD203B41FA5}">
                      <a16:colId xmlns:a16="http://schemas.microsoft.com/office/drawing/2014/main" val="1203688221"/>
                    </a:ext>
                  </a:extLst>
                </a:gridCol>
                <a:gridCol w="2113875">
                  <a:extLst>
                    <a:ext uri="{9D8B030D-6E8A-4147-A177-3AD203B41FA5}">
                      <a16:colId xmlns:a16="http://schemas.microsoft.com/office/drawing/2014/main" val="3110751130"/>
                    </a:ext>
                  </a:extLst>
                </a:gridCol>
              </a:tblGrid>
              <a:tr h="648072">
                <a:tc>
                  <a:txBody>
                    <a:bodyPr/>
                    <a:lstStyle/>
                    <a:p>
                      <a:pPr marL="457200" algn="just">
                        <a:lnSpc>
                          <a:spcPct val="150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Focus Area</a:t>
                      </a:r>
                    </a:p>
                  </a:txBody>
                  <a:tcPr marL="30435" marR="30435" marT="0" marB="0"/>
                </a:tc>
                <a:tc>
                  <a:txBody>
                    <a:bodyPr/>
                    <a:lstStyle/>
                    <a:p>
                      <a:pPr algn="just">
                        <a:lnSpc>
                          <a:spcPct val="150000"/>
                        </a:lnSpc>
                        <a:spcAft>
                          <a:spcPts val="800"/>
                        </a:spcAft>
                      </a:pPr>
                      <a:r>
                        <a:rPr lang="en-ZA" sz="1400" dirty="0">
                          <a:effectLst/>
                          <a:latin typeface="Calibri" panose="020F0502020204030204" pitchFamily="34" charset="0"/>
                          <a:ea typeface="Calibri" panose="020F0502020204030204" pitchFamily="34" charset="0"/>
                          <a:cs typeface="Times New Roman" panose="02020603050405020304" pitchFamily="18" charset="0"/>
                        </a:rPr>
                        <a:t>Priorities</a:t>
                      </a:r>
                    </a:p>
                  </a:txBody>
                  <a:tcPr marL="30435" marR="30435" marT="0" marB="0"/>
                </a:tc>
                <a:tc>
                  <a:txBody>
                    <a:bodyPr/>
                    <a:lstStyle/>
                    <a:p>
                      <a:pPr marL="457200" algn="just">
                        <a:lnSpc>
                          <a:spcPct val="150000"/>
                        </a:lnSpc>
                        <a:spcAft>
                          <a:spcPts val="800"/>
                        </a:spcAft>
                      </a:pPr>
                      <a:r>
                        <a:rPr lang="en-ZA" sz="1100" dirty="0">
                          <a:effectLst/>
                        </a:rPr>
                        <a:t>Comments and projections</a:t>
                      </a:r>
                    </a:p>
                  </a:txBody>
                  <a:tcPr marL="30435" marR="30435" marT="0" marB="0"/>
                </a:tc>
                <a:extLst>
                  <a:ext uri="{0D108BD9-81ED-4DB2-BD59-A6C34878D82A}">
                    <a16:rowId xmlns:a16="http://schemas.microsoft.com/office/drawing/2014/main" val="1297102397"/>
                  </a:ext>
                </a:extLst>
              </a:tr>
              <a:tr h="4442988">
                <a:tc>
                  <a:txBody>
                    <a:bodyPr/>
                    <a:lstStyle/>
                    <a:p>
                      <a:pPr marL="457200" algn="just">
                        <a:lnSpc>
                          <a:spcPct val="150000"/>
                        </a:lnSpc>
                        <a:spcAft>
                          <a:spcPts val="800"/>
                        </a:spcAft>
                      </a:pPr>
                      <a:r>
                        <a:rPr lang="en-GB" sz="1100" dirty="0">
                          <a:effectLst/>
                        </a:rPr>
                        <a:t>Roads and Pavement</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30435" marR="30435" marT="0" marB="0"/>
                </a:tc>
                <a:tc>
                  <a:txBody>
                    <a:bodyPr/>
                    <a:lstStyle/>
                    <a:p>
                      <a:pPr marL="342900" lvl="0" indent="-342900" algn="just">
                        <a:lnSpc>
                          <a:spcPct val="150000"/>
                        </a:lnSpc>
                        <a:spcAft>
                          <a:spcPts val="800"/>
                        </a:spcAft>
                        <a:buFont typeface="Symbol" panose="05050102010706020507" pitchFamily="18" charset="2"/>
                        <a:buChar char=""/>
                      </a:pPr>
                      <a:r>
                        <a:rPr lang="en-GB" sz="1050" dirty="0" err="1">
                          <a:effectLst/>
                        </a:rPr>
                        <a:t>Bemuda</a:t>
                      </a:r>
                      <a:r>
                        <a:rPr lang="en-GB" sz="1050" dirty="0">
                          <a:effectLst/>
                        </a:rPr>
                        <a:t> Roads</a:t>
                      </a:r>
                      <a:endParaRPr lang="en-ZA" sz="1050" dirty="0">
                        <a:effectLst/>
                      </a:endParaRPr>
                    </a:p>
                    <a:p>
                      <a:pPr marL="457200" algn="just">
                        <a:lnSpc>
                          <a:spcPct val="150000"/>
                        </a:lnSpc>
                        <a:spcAft>
                          <a:spcPts val="800"/>
                        </a:spcAft>
                      </a:pPr>
                      <a:r>
                        <a:rPr lang="en-GB" sz="1050" dirty="0">
                          <a:effectLst/>
                        </a:rPr>
                        <a:t> </a:t>
                      </a:r>
                      <a:endParaRPr lang="en-ZA" sz="1050" dirty="0">
                        <a:effectLst/>
                      </a:endParaRPr>
                    </a:p>
                    <a:p>
                      <a:pPr marL="457200" algn="just">
                        <a:lnSpc>
                          <a:spcPct val="150000"/>
                        </a:lnSpc>
                        <a:spcAft>
                          <a:spcPts val="800"/>
                        </a:spcAft>
                      </a:pPr>
                      <a:r>
                        <a:rPr lang="en-GB" sz="1050" dirty="0">
                          <a:effectLst/>
                        </a:rPr>
                        <a:t>Flat  terrains (Moderate)</a:t>
                      </a:r>
                      <a:endParaRPr lang="en-ZA" sz="1050" dirty="0">
                        <a:effectLst/>
                      </a:endParaRPr>
                    </a:p>
                    <a:p>
                      <a:pPr marL="457200" algn="just">
                        <a:lnSpc>
                          <a:spcPct val="150000"/>
                        </a:lnSpc>
                        <a:spcAft>
                          <a:spcPts val="800"/>
                        </a:spcAft>
                      </a:pPr>
                      <a:r>
                        <a:rPr lang="en-GB" sz="1050" dirty="0">
                          <a:effectLst/>
                        </a:rPr>
                        <a:t>Flat  terrains (Critical)</a:t>
                      </a:r>
                      <a:endParaRPr lang="en-ZA" sz="1050" dirty="0">
                        <a:effectLst/>
                      </a:endParaRPr>
                    </a:p>
                    <a:p>
                      <a:pPr marL="457200" algn="just">
                        <a:lnSpc>
                          <a:spcPct val="150000"/>
                        </a:lnSpc>
                        <a:spcAft>
                          <a:spcPts val="800"/>
                        </a:spcAft>
                      </a:pPr>
                      <a:r>
                        <a:rPr lang="en-GB" sz="1050" dirty="0">
                          <a:effectLst/>
                        </a:rPr>
                        <a:t> </a:t>
                      </a:r>
                      <a:endParaRPr lang="en-ZA" sz="1050" dirty="0">
                        <a:effectLst/>
                      </a:endParaRPr>
                    </a:p>
                    <a:p>
                      <a:pPr marL="342900" lvl="0" indent="-342900" algn="just">
                        <a:lnSpc>
                          <a:spcPct val="150000"/>
                        </a:lnSpc>
                        <a:spcAft>
                          <a:spcPts val="800"/>
                        </a:spcAft>
                        <a:buFont typeface="Symbol" panose="05050102010706020507" pitchFamily="18" charset="2"/>
                        <a:buChar char=""/>
                      </a:pPr>
                      <a:r>
                        <a:rPr lang="en-GB" sz="1050" dirty="0">
                          <a:effectLst/>
                        </a:rPr>
                        <a:t>Gravel Roads in need of paving: Mountainous Terrains </a:t>
                      </a:r>
                      <a:endParaRPr lang="en-ZA" sz="1050" dirty="0">
                        <a:effectLst/>
                      </a:endParaRPr>
                    </a:p>
                    <a:p>
                      <a:pPr marL="457200" algn="just">
                        <a:lnSpc>
                          <a:spcPct val="150000"/>
                        </a:lnSpc>
                        <a:spcAft>
                          <a:spcPts val="800"/>
                        </a:spcAft>
                      </a:pPr>
                      <a:r>
                        <a:rPr lang="en-GB" sz="1050" dirty="0">
                          <a:effectLst/>
                        </a:rPr>
                        <a:t> </a:t>
                      </a:r>
                      <a:endParaRPr lang="en-ZA" sz="1050" dirty="0">
                        <a:effectLst/>
                      </a:endParaRPr>
                    </a:p>
                    <a:p>
                      <a:pPr marL="342900" lvl="0" indent="-342900" algn="just">
                        <a:lnSpc>
                          <a:spcPct val="150000"/>
                        </a:lnSpc>
                        <a:spcAft>
                          <a:spcPts val="800"/>
                        </a:spcAft>
                        <a:buFont typeface="Symbol" panose="05050102010706020507" pitchFamily="18" charset="2"/>
                        <a:buChar char=""/>
                      </a:pPr>
                      <a:r>
                        <a:rPr lang="en-GB" sz="1050" dirty="0">
                          <a:effectLst/>
                        </a:rPr>
                        <a:t>Gravel Roads in need of paving: Flat Terrain </a:t>
                      </a:r>
                      <a:endParaRPr lang="en-ZA" sz="1050" dirty="0">
                        <a:effectLst/>
                      </a:endParaRPr>
                    </a:p>
                    <a:p>
                      <a:pPr algn="just">
                        <a:lnSpc>
                          <a:spcPct val="150000"/>
                        </a:lnSpc>
                        <a:spcAft>
                          <a:spcPts val="800"/>
                        </a:spcAft>
                      </a:pPr>
                      <a:r>
                        <a:rPr lang="en-GB" sz="500" dirty="0">
                          <a:effectLst/>
                        </a:rPr>
                        <a:t> </a:t>
                      </a:r>
                      <a:endParaRPr lang="en-ZA" sz="500" dirty="0">
                        <a:effectLst/>
                        <a:latin typeface="Calibri" panose="020F0502020204030204" pitchFamily="34" charset="0"/>
                        <a:ea typeface="Calibri" panose="020F0502020204030204" pitchFamily="34" charset="0"/>
                        <a:cs typeface="Times New Roman" panose="02020603050405020304" pitchFamily="18" charset="0"/>
                      </a:endParaRPr>
                    </a:p>
                  </a:txBody>
                  <a:tcPr marL="30435" marR="30435" marT="0" marB="0"/>
                </a:tc>
                <a:tc>
                  <a:txBody>
                    <a:bodyPr/>
                    <a:lstStyle/>
                    <a:p>
                      <a:pPr algn="just">
                        <a:lnSpc>
                          <a:spcPct val="150000"/>
                        </a:lnSpc>
                        <a:spcAft>
                          <a:spcPts val="800"/>
                        </a:spcAft>
                      </a:pPr>
                      <a:r>
                        <a:rPr lang="en-GB" sz="1100" dirty="0">
                          <a:effectLst/>
                        </a:rPr>
                        <a:t>There is a backlog of 696km of roads that need intervention.</a:t>
                      </a:r>
                      <a:endParaRPr lang="en-ZA" sz="1100" dirty="0">
                        <a:effectLst/>
                      </a:endParaRPr>
                    </a:p>
                    <a:p>
                      <a:pPr algn="just">
                        <a:lnSpc>
                          <a:spcPct val="150000"/>
                        </a:lnSpc>
                        <a:spcAft>
                          <a:spcPts val="800"/>
                        </a:spcAft>
                      </a:pPr>
                      <a:r>
                        <a:rPr lang="en-GB" sz="1100" dirty="0">
                          <a:effectLst/>
                        </a:rPr>
                        <a:t>Other roads to be prioritised for Regraveling programmes</a:t>
                      </a:r>
                      <a:endParaRPr lang="en-ZA" sz="1100" dirty="0">
                        <a:effectLst/>
                      </a:endParaRPr>
                    </a:p>
                    <a:p>
                      <a:pPr algn="just">
                        <a:lnSpc>
                          <a:spcPct val="150000"/>
                        </a:lnSpc>
                        <a:spcAft>
                          <a:spcPts val="800"/>
                        </a:spcAft>
                      </a:pPr>
                      <a:r>
                        <a:rPr lang="en-GB" sz="1100" dirty="0">
                          <a:effectLst/>
                        </a:rPr>
                        <a:t>5.6km of Critical Backlog pavements </a:t>
                      </a:r>
                      <a:endParaRPr lang="en-ZA" sz="1100" dirty="0">
                        <a:effectLst/>
                      </a:endParaRPr>
                    </a:p>
                    <a:p>
                      <a:pPr algn="just">
                        <a:lnSpc>
                          <a:spcPct val="150000"/>
                        </a:lnSpc>
                        <a:spcAft>
                          <a:spcPts val="800"/>
                        </a:spcAft>
                      </a:pPr>
                      <a:r>
                        <a:rPr lang="en-GB" sz="1100" dirty="0">
                          <a:effectLst/>
                        </a:rPr>
                        <a:t>2,9km moderate pavements that need attention</a:t>
                      </a:r>
                      <a:endParaRPr lang="en-ZA" sz="1100" dirty="0">
                        <a:effectLst/>
                      </a:endParaRPr>
                    </a:p>
                    <a:p>
                      <a:pPr algn="just">
                        <a:lnSpc>
                          <a:spcPct val="150000"/>
                        </a:lnSpc>
                        <a:spcAft>
                          <a:spcPts val="800"/>
                        </a:spcAft>
                      </a:pPr>
                      <a:r>
                        <a:rPr lang="en-GB" sz="1100" dirty="0">
                          <a:effectLst/>
                        </a:rPr>
                        <a:t>4.9km of Critical roads with backlog of pavements</a:t>
                      </a:r>
                      <a:endParaRPr lang="en-ZA" sz="1100" dirty="0">
                        <a:effectLst/>
                      </a:endParaRPr>
                    </a:p>
                    <a:p>
                      <a:pPr algn="just">
                        <a:lnSpc>
                          <a:spcPct val="150000"/>
                        </a:lnSpc>
                        <a:spcAft>
                          <a:spcPts val="800"/>
                        </a:spcAft>
                      </a:pPr>
                      <a:r>
                        <a:rPr lang="en-GB" sz="1100" dirty="0">
                          <a:effectLst/>
                        </a:rPr>
                        <a:t>Over 11km of roads that require attention</a:t>
                      </a:r>
                      <a:endParaRPr lang="en-ZA" sz="1100" dirty="0">
                        <a:effectLst/>
                      </a:endParaRPr>
                    </a:p>
                    <a:p>
                      <a:pPr marL="457200" algn="just">
                        <a:lnSpc>
                          <a:spcPct val="150000"/>
                        </a:lnSpc>
                        <a:spcAft>
                          <a:spcPts val="800"/>
                        </a:spcAft>
                      </a:pPr>
                      <a:r>
                        <a:rPr lang="en-GB" sz="500" dirty="0">
                          <a:effectLst/>
                        </a:rPr>
                        <a:t> </a:t>
                      </a:r>
                      <a:endParaRPr lang="en-ZA" sz="500" dirty="0">
                        <a:effectLst/>
                      </a:endParaRPr>
                    </a:p>
                    <a:p>
                      <a:pPr marL="457200" algn="just">
                        <a:lnSpc>
                          <a:spcPct val="150000"/>
                        </a:lnSpc>
                        <a:spcAft>
                          <a:spcPts val="800"/>
                        </a:spcAft>
                      </a:pPr>
                      <a:r>
                        <a:rPr lang="en-GB" sz="500" dirty="0">
                          <a:effectLst/>
                        </a:rPr>
                        <a:t> </a:t>
                      </a:r>
                      <a:endParaRPr lang="en-ZA" sz="500" dirty="0">
                        <a:effectLst/>
                      </a:endParaRPr>
                    </a:p>
                  </a:txBody>
                  <a:tcPr marL="30435" marR="30435" marT="0" marB="0"/>
                </a:tc>
                <a:extLst>
                  <a:ext uri="{0D108BD9-81ED-4DB2-BD59-A6C34878D82A}">
                    <a16:rowId xmlns:a16="http://schemas.microsoft.com/office/drawing/2014/main" val="475590287"/>
                  </a:ext>
                </a:extLst>
              </a:tr>
            </a:tbl>
          </a:graphicData>
        </a:graphic>
      </p:graphicFrame>
      <p:sp>
        <p:nvSpPr>
          <p:cNvPr id="4" name="Slide Number Placeholder 3">
            <a:extLst>
              <a:ext uri="{FF2B5EF4-FFF2-40B4-BE49-F238E27FC236}">
                <a16:creationId xmlns:a16="http://schemas.microsoft.com/office/drawing/2014/main" id="{D03C6851-4192-E216-1FAF-B8742F3FBA86}"/>
              </a:ext>
            </a:extLst>
          </p:cNvPr>
          <p:cNvSpPr>
            <a:spLocks noGrp="1"/>
          </p:cNvSpPr>
          <p:nvPr>
            <p:ph type="sldNum" sz="quarter" idx="12"/>
          </p:nvPr>
        </p:nvSpPr>
        <p:spPr/>
        <p:txBody>
          <a:bodyPr/>
          <a:lstStyle/>
          <a:p>
            <a:fld id="{88C9A171-2E76-4D44-9C13-6A085DA1FD1E}" type="slidenum">
              <a:rPr lang="en-ZA" smtClean="0"/>
              <a:t>11</a:t>
            </a:fld>
            <a:endParaRPr lang="en-ZA"/>
          </a:p>
        </p:txBody>
      </p:sp>
    </p:spTree>
    <p:extLst>
      <p:ext uri="{BB962C8B-B14F-4D97-AF65-F5344CB8AC3E}">
        <p14:creationId xmlns:p14="http://schemas.microsoft.com/office/powerpoint/2010/main" val="858069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111239C-E2D3-B59B-AF6E-9F5933CCA39E}"/>
              </a:ext>
            </a:extLst>
          </p:cNvPr>
          <p:cNvGraphicFramePr>
            <a:graphicFrameLocks noGrp="1"/>
          </p:cNvGraphicFramePr>
          <p:nvPr>
            <p:ph idx="1"/>
          </p:nvPr>
        </p:nvGraphicFramePr>
        <p:xfrm>
          <a:off x="179512" y="344011"/>
          <a:ext cx="7992888" cy="6169978"/>
        </p:xfrm>
        <a:graphic>
          <a:graphicData uri="http://schemas.openxmlformats.org/drawingml/2006/table">
            <a:tbl>
              <a:tblPr firstRow="1" firstCol="1" bandRow="1">
                <a:tableStyleId>{5C22544A-7EE6-4342-B048-85BDC9FD1C3A}</a:tableStyleId>
              </a:tblPr>
              <a:tblGrid>
                <a:gridCol w="2071806">
                  <a:extLst>
                    <a:ext uri="{9D8B030D-6E8A-4147-A177-3AD203B41FA5}">
                      <a16:colId xmlns:a16="http://schemas.microsoft.com/office/drawing/2014/main" val="3819724593"/>
                    </a:ext>
                  </a:extLst>
                </a:gridCol>
                <a:gridCol w="3110001">
                  <a:extLst>
                    <a:ext uri="{9D8B030D-6E8A-4147-A177-3AD203B41FA5}">
                      <a16:colId xmlns:a16="http://schemas.microsoft.com/office/drawing/2014/main" val="2877161582"/>
                    </a:ext>
                  </a:extLst>
                </a:gridCol>
                <a:gridCol w="2811081">
                  <a:extLst>
                    <a:ext uri="{9D8B030D-6E8A-4147-A177-3AD203B41FA5}">
                      <a16:colId xmlns:a16="http://schemas.microsoft.com/office/drawing/2014/main" val="605283885"/>
                    </a:ext>
                  </a:extLst>
                </a:gridCol>
              </a:tblGrid>
              <a:tr h="6169978">
                <a:tc>
                  <a:txBody>
                    <a:bodyPr/>
                    <a:lstStyle/>
                    <a:p>
                      <a:pPr marL="457200" algn="just">
                        <a:lnSpc>
                          <a:spcPct val="150000"/>
                        </a:lnSpc>
                        <a:spcAft>
                          <a:spcPts val="800"/>
                        </a:spcAft>
                      </a:pPr>
                      <a:r>
                        <a:rPr lang="en-GB" sz="1100" dirty="0">
                          <a:effectLst/>
                        </a:rPr>
                        <a:t>Electricity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100" dirty="0">
                          <a:effectLst/>
                        </a:rPr>
                        <a:t>Electrification of the remaining households</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High mast lights in all wards </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Maintenance of existing high mast lights in all wards</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Street lights in junctions</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Free Basic Electricity</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457200" algn="just">
                        <a:lnSpc>
                          <a:spcPct val="150000"/>
                        </a:lnSpc>
                        <a:spcAft>
                          <a:spcPts val="800"/>
                        </a:spcAft>
                      </a:pPr>
                      <a:r>
                        <a:rPr lang="en-GB" sz="1100" dirty="0">
                          <a:effectLst/>
                        </a:rPr>
                        <a:t>Total High mast Across wards is 167</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134526597"/>
                  </a:ext>
                </a:extLst>
              </a:tr>
            </a:tbl>
          </a:graphicData>
        </a:graphic>
      </p:graphicFrame>
      <p:sp>
        <p:nvSpPr>
          <p:cNvPr id="4" name="Slide Number Placeholder 3">
            <a:extLst>
              <a:ext uri="{FF2B5EF4-FFF2-40B4-BE49-F238E27FC236}">
                <a16:creationId xmlns:a16="http://schemas.microsoft.com/office/drawing/2014/main" id="{C0C92335-66A7-1F19-822A-76C3A5BE3E9C}"/>
              </a:ext>
            </a:extLst>
          </p:cNvPr>
          <p:cNvSpPr>
            <a:spLocks noGrp="1"/>
          </p:cNvSpPr>
          <p:nvPr>
            <p:ph type="sldNum" sz="quarter" idx="12"/>
          </p:nvPr>
        </p:nvSpPr>
        <p:spPr/>
        <p:txBody>
          <a:bodyPr/>
          <a:lstStyle/>
          <a:p>
            <a:fld id="{88C9A171-2E76-4D44-9C13-6A085DA1FD1E}" type="slidenum">
              <a:rPr lang="en-ZA" smtClean="0"/>
              <a:t>12</a:t>
            </a:fld>
            <a:endParaRPr lang="en-ZA"/>
          </a:p>
        </p:txBody>
      </p:sp>
    </p:spTree>
    <p:extLst>
      <p:ext uri="{BB962C8B-B14F-4D97-AF65-F5344CB8AC3E}">
        <p14:creationId xmlns:p14="http://schemas.microsoft.com/office/powerpoint/2010/main" val="2437426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1FD384E9-8A7F-14A4-6082-BD89A501B776}"/>
              </a:ext>
            </a:extLst>
          </p:cNvPr>
          <p:cNvGraphicFramePr>
            <a:graphicFrameLocks noGrp="1"/>
          </p:cNvGraphicFramePr>
          <p:nvPr>
            <p:ph idx="1"/>
          </p:nvPr>
        </p:nvGraphicFramePr>
        <p:xfrm>
          <a:off x="-89757" y="420477"/>
          <a:ext cx="9323513" cy="6289856"/>
        </p:xfrm>
        <a:graphic>
          <a:graphicData uri="http://schemas.openxmlformats.org/drawingml/2006/table">
            <a:tbl>
              <a:tblPr firstRow="1" firstCol="1" bandRow="1">
                <a:tableStyleId>{5C22544A-7EE6-4342-B048-85BDC9FD1C3A}</a:tableStyleId>
              </a:tblPr>
              <a:tblGrid>
                <a:gridCol w="2947289">
                  <a:extLst>
                    <a:ext uri="{9D8B030D-6E8A-4147-A177-3AD203B41FA5}">
                      <a16:colId xmlns:a16="http://schemas.microsoft.com/office/drawing/2014/main" val="2240505960"/>
                    </a:ext>
                  </a:extLst>
                </a:gridCol>
                <a:gridCol w="2549361">
                  <a:extLst>
                    <a:ext uri="{9D8B030D-6E8A-4147-A177-3AD203B41FA5}">
                      <a16:colId xmlns:a16="http://schemas.microsoft.com/office/drawing/2014/main" val="2157100436"/>
                    </a:ext>
                  </a:extLst>
                </a:gridCol>
                <a:gridCol w="3826863">
                  <a:extLst>
                    <a:ext uri="{9D8B030D-6E8A-4147-A177-3AD203B41FA5}">
                      <a16:colId xmlns:a16="http://schemas.microsoft.com/office/drawing/2014/main" val="1396432247"/>
                    </a:ext>
                  </a:extLst>
                </a:gridCol>
              </a:tblGrid>
              <a:tr h="6289856">
                <a:tc>
                  <a:txBody>
                    <a:bodyPr/>
                    <a:lstStyle/>
                    <a:p>
                      <a:pPr marL="457200" algn="just">
                        <a:lnSpc>
                          <a:spcPct val="150000"/>
                        </a:lnSpc>
                        <a:spcAft>
                          <a:spcPts val="800"/>
                        </a:spcAft>
                      </a:pPr>
                      <a:r>
                        <a:rPr lang="en-GB" sz="1400" dirty="0">
                          <a:effectLst/>
                        </a:rPr>
                        <a:t>Economic Development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312" marR="32312" marT="0" marB="0"/>
                </a:tc>
                <a:tc>
                  <a:txBody>
                    <a:bodyPr/>
                    <a:lstStyle/>
                    <a:p>
                      <a:pPr marL="457200" algn="just">
                        <a:lnSpc>
                          <a:spcPct val="150000"/>
                        </a:lnSpc>
                        <a:spcAft>
                          <a:spcPts val="800"/>
                        </a:spcAft>
                      </a:pPr>
                      <a:r>
                        <a:rPr lang="en-GB" sz="1400" dirty="0">
                          <a:effectLst/>
                        </a:rPr>
                        <a:t>Local Economic Development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2312" marR="32312" marT="0" marB="0"/>
                </a:tc>
                <a:tc>
                  <a:txBody>
                    <a:bodyPr/>
                    <a:lstStyle/>
                    <a:p>
                      <a:pPr marL="0" lvl="0" indent="0" algn="just">
                        <a:lnSpc>
                          <a:spcPct val="150000"/>
                        </a:lnSpc>
                        <a:spcAft>
                          <a:spcPts val="800"/>
                        </a:spcAft>
                        <a:buFont typeface="Symbol" panose="05050102010706020507" pitchFamily="18" charset="2"/>
                        <a:buNone/>
                      </a:pPr>
                      <a:r>
                        <a:rPr lang="en-GB" sz="1000" dirty="0">
                          <a:effectLst/>
                        </a:rPr>
                        <a:t>Exploiting existing economic opportunities e.g.</a:t>
                      </a:r>
                      <a:endParaRPr lang="en-ZA" sz="1000" dirty="0">
                        <a:effectLst/>
                      </a:endParaRPr>
                    </a:p>
                    <a:p>
                      <a:pPr marL="228600" algn="just">
                        <a:lnSpc>
                          <a:spcPct val="150000"/>
                        </a:lnSpc>
                        <a:spcAft>
                          <a:spcPts val="800"/>
                        </a:spcAft>
                      </a:pPr>
                      <a:r>
                        <a:rPr lang="en-GB" sz="1000" dirty="0">
                          <a:effectLst/>
                        </a:rPr>
                        <a:t> Caravan park (Leasing)</a:t>
                      </a:r>
                      <a:endParaRPr lang="en-ZA" sz="1000" dirty="0">
                        <a:effectLst/>
                      </a:endParaRPr>
                    </a:p>
                    <a:p>
                      <a:pPr algn="just">
                        <a:lnSpc>
                          <a:spcPct val="150000"/>
                        </a:lnSpc>
                        <a:spcAft>
                          <a:spcPts val="800"/>
                        </a:spcAft>
                      </a:pPr>
                      <a:r>
                        <a:rPr lang="en-GB" sz="1000" dirty="0" err="1">
                          <a:effectLst/>
                        </a:rPr>
                        <a:t>Manokwe</a:t>
                      </a:r>
                      <a:r>
                        <a:rPr lang="en-GB" sz="1000" dirty="0">
                          <a:effectLst/>
                        </a:rPr>
                        <a:t> Cave registration with South African Heritage Site</a:t>
                      </a:r>
                      <a:endParaRPr lang="en-ZA" sz="1000" dirty="0">
                        <a:effectLst/>
                      </a:endParaRPr>
                    </a:p>
                    <a:p>
                      <a:pPr algn="just">
                        <a:lnSpc>
                          <a:spcPct val="150000"/>
                        </a:lnSpc>
                        <a:spcAft>
                          <a:spcPts val="800"/>
                        </a:spcAft>
                      </a:pPr>
                      <a:r>
                        <a:rPr lang="en-GB" sz="1000" dirty="0">
                          <a:effectLst/>
                        </a:rPr>
                        <a:t>Support SMME</a:t>
                      </a:r>
                    </a:p>
                    <a:p>
                      <a:pPr algn="just">
                        <a:lnSpc>
                          <a:spcPct val="150000"/>
                        </a:lnSpc>
                        <a:spcAft>
                          <a:spcPts val="800"/>
                        </a:spcAft>
                      </a:pPr>
                      <a:r>
                        <a:rPr lang="en-GB" sz="1000" dirty="0">
                          <a:effectLst/>
                        </a:rPr>
                        <a:t>Capacitate Libra</a:t>
                      </a:r>
                      <a:endParaRPr lang="en-ZA" sz="1000" dirty="0">
                        <a:effectLst/>
                      </a:endParaRPr>
                    </a:p>
                    <a:p>
                      <a:pPr algn="just">
                        <a:lnSpc>
                          <a:spcPct val="150000"/>
                        </a:lnSpc>
                        <a:spcAft>
                          <a:spcPts val="800"/>
                        </a:spcAft>
                      </a:pPr>
                      <a:r>
                        <a:rPr lang="en-ZA" sz="1000" dirty="0">
                          <a:effectLst/>
                        </a:rPr>
                        <a:t>Explore </a:t>
                      </a:r>
                      <a:r>
                        <a:rPr lang="en-ZA" sz="1000" dirty="0" err="1">
                          <a:effectLst/>
                        </a:rPr>
                        <a:t>Mokwakwaila</a:t>
                      </a:r>
                      <a:r>
                        <a:rPr lang="en-ZA" sz="1000" dirty="0">
                          <a:effectLst/>
                        </a:rPr>
                        <a:t> as a development corridor due to its centrality</a:t>
                      </a:r>
                    </a:p>
                    <a:p>
                      <a:pPr algn="just">
                        <a:lnSpc>
                          <a:spcPct val="150000"/>
                        </a:lnSpc>
                        <a:spcAft>
                          <a:spcPts val="800"/>
                        </a:spcAft>
                      </a:pPr>
                      <a:r>
                        <a:rPr lang="en-GB" sz="1000" dirty="0">
                          <a:effectLst/>
                        </a:rPr>
                        <a:t>Upgrading and Refurbish of the market stalls in </a:t>
                      </a:r>
                      <a:r>
                        <a:rPr lang="en-GB" sz="1000" dirty="0" err="1">
                          <a:effectLst/>
                        </a:rPr>
                        <a:t>Maphalle</a:t>
                      </a:r>
                      <a:r>
                        <a:rPr lang="en-GB" sz="1000" dirty="0">
                          <a:effectLst/>
                        </a:rPr>
                        <a:t>, Kgapane Taxi Rank, Wholesale in Sekgosese.</a:t>
                      </a:r>
                    </a:p>
                    <a:p>
                      <a:pPr algn="just">
                        <a:lnSpc>
                          <a:spcPct val="150000"/>
                        </a:lnSpc>
                        <a:spcAft>
                          <a:spcPts val="800"/>
                        </a:spcAft>
                      </a:pPr>
                      <a:r>
                        <a:rPr lang="en-GB" sz="1000" dirty="0">
                          <a:effectLst/>
                        </a:rPr>
                        <a:t>Enhance heritage and tourism opportunities</a:t>
                      </a:r>
                      <a:endParaRPr lang="en-ZA" sz="1000" dirty="0">
                        <a:effectLst/>
                      </a:endParaRPr>
                    </a:p>
                    <a:p>
                      <a:pPr marL="457200" algn="just">
                        <a:lnSpc>
                          <a:spcPct val="150000"/>
                        </a:lnSpc>
                        <a:spcAft>
                          <a:spcPts val="800"/>
                        </a:spcAft>
                      </a:pPr>
                      <a:endParaRPr lang="en-ZA" sz="900" dirty="0">
                        <a:effectLst/>
                      </a:endParaRPr>
                    </a:p>
                  </a:txBody>
                  <a:tcPr marL="32312" marR="32312" marT="0" marB="0"/>
                </a:tc>
                <a:extLst>
                  <a:ext uri="{0D108BD9-81ED-4DB2-BD59-A6C34878D82A}">
                    <a16:rowId xmlns:a16="http://schemas.microsoft.com/office/drawing/2014/main" val="109421743"/>
                  </a:ext>
                </a:extLst>
              </a:tr>
            </a:tbl>
          </a:graphicData>
        </a:graphic>
      </p:graphicFrame>
      <p:sp>
        <p:nvSpPr>
          <p:cNvPr id="4" name="Slide Number Placeholder 3">
            <a:extLst>
              <a:ext uri="{FF2B5EF4-FFF2-40B4-BE49-F238E27FC236}">
                <a16:creationId xmlns:a16="http://schemas.microsoft.com/office/drawing/2014/main" id="{082E14EF-3BE7-A80C-7B3F-1324ED2C9BBF}"/>
              </a:ext>
            </a:extLst>
          </p:cNvPr>
          <p:cNvSpPr>
            <a:spLocks noGrp="1"/>
          </p:cNvSpPr>
          <p:nvPr>
            <p:ph type="sldNum" sz="quarter" idx="12"/>
          </p:nvPr>
        </p:nvSpPr>
        <p:spPr/>
        <p:txBody>
          <a:bodyPr/>
          <a:lstStyle/>
          <a:p>
            <a:fld id="{88C9A171-2E76-4D44-9C13-6A085DA1FD1E}" type="slidenum">
              <a:rPr lang="en-ZA" smtClean="0"/>
              <a:t>13</a:t>
            </a:fld>
            <a:endParaRPr lang="en-ZA" dirty="0"/>
          </a:p>
        </p:txBody>
      </p:sp>
    </p:spTree>
    <p:extLst>
      <p:ext uri="{BB962C8B-B14F-4D97-AF65-F5344CB8AC3E}">
        <p14:creationId xmlns:p14="http://schemas.microsoft.com/office/powerpoint/2010/main" val="226532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5229376F-6D7A-882C-39BE-1D52B7AF503C}"/>
              </a:ext>
            </a:extLst>
          </p:cNvPr>
          <p:cNvGraphicFramePr>
            <a:graphicFrameLocks noGrp="1"/>
          </p:cNvGraphicFramePr>
          <p:nvPr>
            <p:ph idx="1"/>
          </p:nvPr>
        </p:nvGraphicFramePr>
        <p:xfrm>
          <a:off x="609600" y="836713"/>
          <a:ext cx="7706816" cy="5540816"/>
        </p:xfrm>
        <a:graphic>
          <a:graphicData uri="http://schemas.openxmlformats.org/drawingml/2006/table">
            <a:tbl>
              <a:tblPr firstRow="1" firstCol="1" bandRow="1">
                <a:tableStyleId>{5C22544A-7EE6-4342-B048-85BDC9FD1C3A}</a:tableStyleId>
              </a:tblPr>
              <a:tblGrid>
                <a:gridCol w="1776969">
                  <a:extLst>
                    <a:ext uri="{9D8B030D-6E8A-4147-A177-3AD203B41FA5}">
                      <a16:colId xmlns:a16="http://schemas.microsoft.com/office/drawing/2014/main" val="2378922903"/>
                    </a:ext>
                  </a:extLst>
                </a:gridCol>
                <a:gridCol w="1537053">
                  <a:extLst>
                    <a:ext uri="{9D8B030D-6E8A-4147-A177-3AD203B41FA5}">
                      <a16:colId xmlns:a16="http://schemas.microsoft.com/office/drawing/2014/main" val="3887409861"/>
                    </a:ext>
                  </a:extLst>
                </a:gridCol>
                <a:gridCol w="2307280">
                  <a:extLst>
                    <a:ext uri="{9D8B030D-6E8A-4147-A177-3AD203B41FA5}">
                      <a16:colId xmlns:a16="http://schemas.microsoft.com/office/drawing/2014/main" val="2973535687"/>
                    </a:ext>
                  </a:extLst>
                </a:gridCol>
                <a:gridCol w="2085514">
                  <a:extLst>
                    <a:ext uri="{9D8B030D-6E8A-4147-A177-3AD203B41FA5}">
                      <a16:colId xmlns:a16="http://schemas.microsoft.com/office/drawing/2014/main" val="1928577760"/>
                    </a:ext>
                  </a:extLst>
                </a:gridCol>
              </a:tblGrid>
              <a:tr h="5540816">
                <a:tc>
                  <a:txBody>
                    <a:bodyPr/>
                    <a:lstStyle/>
                    <a:p>
                      <a:pPr marL="457200" algn="just">
                        <a:lnSpc>
                          <a:spcPct val="150000"/>
                        </a:lnSpc>
                        <a:spcAft>
                          <a:spcPts val="800"/>
                        </a:spcAft>
                      </a:pPr>
                      <a:r>
                        <a:rPr lang="en-GB" sz="1400" dirty="0">
                          <a:effectLst/>
                        </a:rPr>
                        <a:t>Environmental and Waste Management</a:t>
                      </a:r>
                      <a:endParaRPr lang="en-Z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457200" algn="just">
                        <a:lnSpc>
                          <a:spcPct val="150000"/>
                        </a:lnSpc>
                        <a:spcAft>
                          <a:spcPts val="800"/>
                        </a:spcAft>
                      </a:pPr>
                      <a:r>
                        <a:rPr lang="en-GB" sz="1050" dirty="0">
                          <a:effectLst/>
                        </a:rPr>
                        <a:t>Refuse removal </a:t>
                      </a:r>
                      <a:endParaRPr lang="en-ZA"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50" dirty="0">
                          <a:effectLst/>
                        </a:rPr>
                        <a:t>Removal of waste in all wards</a:t>
                      </a:r>
                      <a:endParaRPr lang="en-ZA" sz="1050" dirty="0">
                        <a:effectLst/>
                      </a:endParaRPr>
                    </a:p>
                    <a:p>
                      <a:pPr marL="342900" lvl="0" indent="-342900" algn="just">
                        <a:lnSpc>
                          <a:spcPct val="150000"/>
                        </a:lnSpc>
                        <a:spcAft>
                          <a:spcPts val="800"/>
                        </a:spcAft>
                        <a:buFont typeface="Symbol" panose="05050102010706020507" pitchFamily="18" charset="2"/>
                        <a:buChar char=""/>
                      </a:pPr>
                      <a:r>
                        <a:rPr lang="en-GB" sz="1050" dirty="0">
                          <a:effectLst/>
                        </a:rPr>
                        <a:t>Additional Skip bins in areas of backlog (About 70 Across  all wards</a:t>
                      </a:r>
                    </a:p>
                    <a:p>
                      <a:pPr marL="342900" lvl="0" indent="-342900" algn="just">
                        <a:lnSpc>
                          <a:spcPct val="150000"/>
                        </a:lnSpc>
                        <a:spcAft>
                          <a:spcPts val="800"/>
                        </a:spcAft>
                        <a:buFont typeface="Symbol" panose="05050102010706020507" pitchFamily="18" charset="2"/>
                        <a:buChar char=""/>
                      </a:pPr>
                      <a:r>
                        <a:rPr lang="en-GB" sz="1050" dirty="0">
                          <a:effectLst/>
                        </a:rPr>
                        <a:t>Landfill site</a:t>
                      </a: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900" dirty="0">
                          <a:effectLst/>
                        </a:rPr>
                        <a:t>Currently 80 skip bins across wards, There is a backlog across other outstanding villages but attention needed for extra skip bins around </a:t>
                      </a:r>
                      <a:r>
                        <a:rPr lang="en-GB" sz="900" dirty="0" err="1">
                          <a:effectLst/>
                        </a:rPr>
                        <a:t>Modjadjiskloof</a:t>
                      </a:r>
                      <a:r>
                        <a:rPr lang="en-GB" sz="900" dirty="0">
                          <a:effectLst/>
                        </a:rPr>
                        <a:t>, Kgapane, </a:t>
                      </a:r>
                      <a:r>
                        <a:rPr lang="en-GB" sz="900" dirty="0" err="1">
                          <a:effectLst/>
                        </a:rPr>
                        <a:t>Madumeleng</a:t>
                      </a:r>
                      <a:r>
                        <a:rPr lang="en-GB" sz="900" dirty="0">
                          <a:effectLst/>
                        </a:rPr>
                        <a:t>, </a:t>
                      </a:r>
                      <a:r>
                        <a:rPr lang="en-GB" sz="900" dirty="0" err="1">
                          <a:effectLst/>
                        </a:rPr>
                        <a:t>Mokwakwaila</a:t>
                      </a:r>
                      <a:r>
                        <a:rPr lang="en-GB" sz="900" dirty="0">
                          <a:effectLst/>
                        </a:rPr>
                        <a:t>, </a:t>
                      </a:r>
                      <a:r>
                        <a:rPr lang="en-GB" sz="900" dirty="0" err="1">
                          <a:effectLst/>
                        </a:rPr>
                        <a:t>Maphalle</a:t>
                      </a:r>
                      <a:r>
                        <a:rPr lang="en-GB" sz="900" dirty="0">
                          <a:effectLst/>
                        </a:rPr>
                        <a:t>, </a:t>
                      </a:r>
                      <a:r>
                        <a:rPr lang="en-GB" sz="900" dirty="0" err="1">
                          <a:effectLst/>
                        </a:rPr>
                        <a:t>Senwamokgope</a:t>
                      </a:r>
                      <a:r>
                        <a:rPr lang="en-GB" sz="900" dirty="0">
                          <a:effectLst/>
                        </a:rPr>
                        <a:t> ,ZZ2, Shoprite </a:t>
                      </a:r>
                      <a:r>
                        <a:rPr lang="en-GB" sz="900" dirty="0" err="1">
                          <a:effectLst/>
                        </a:rPr>
                        <a:t>Usave</a:t>
                      </a:r>
                      <a:r>
                        <a:rPr lang="en-GB" sz="900" dirty="0">
                          <a:effectLst/>
                        </a:rPr>
                        <a:t> </a:t>
                      </a:r>
                      <a:r>
                        <a:rPr lang="en-GB" sz="900" dirty="0" err="1">
                          <a:effectLst/>
                        </a:rPr>
                        <a:t>Sekgopo</a:t>
                      </a:r>
                      <a:r>
                        <a:rPr lang="en-GB" sz="900" dirty="0">
                          <a:effectLst/>
                        </a:rPr>
                        <a:t>, </a:t>
                      </a:r>
                      <a:r>
                        <a:rPr lang="en-GB" sz="900" dirty="0" err="1">
                          <a:effectLst/>
                        </a:rPr>
                        <a:t>Matswi</a:t>
                      </a:r>
                      <a:r>
                        <a:rPr lang="en-GB" sz="900" dirty="0">
                          <a:effectLst/>
                        </a:rPr>
                        <a:t> </a:t>
                      </a:r>
                      <a:r>
                        <a:rPr lang="en-GB" sz="900" dirty="0" err="1">
                          <a:effectLst/>
                        </a:rPr>
                        <a:t>uSave</a:t>
                      </a:r>
                      <a:r>
                        <a:rPr lang="en-GB" sz="900" dirty="0">
                          <a:effectLst/>
                        </a:rPr>
                        <a:t>, </a:t>
                      </a:r>
                      <a:r>
                        <a:rPr lang="en-GB" sz="900" dirty="0" err="1">
                          <a:effectLst/>
                        </a:rPr>
                        <a:t>Mamaila</a:t>
                      </a:r>
                      <a:r>
                        <a:rPr lang="en-GB" sz="900" dirty="0">
                          <a:effectLst/>
                        </a:rPr>
                        <a:t> </a:t>
                      </a:r>
                      <a:r>
                        <a:rPr lang="en-GB" sz="900" dirty="0" err="1">
                          <a:effectLst/>
                        </a:rPr>
                        <a:t>Usave</a:t>
                      </a:r>
                      <a:r>
                        <a:rPr lang="en-GB" sz="900" dirty="0">
                          <a:effectLst/>
                        </a:rPr>
                        <a:t>, </a:t>
                      </a:r>
                      <a:r>
                        <a:rPr lang="en-GB" sz="900" dirty="0" err="1">
                          <a:effectLst/>
                        </a:rPr>
                        <a:t>Mamaila</a:t>
                      </a:r>
                      <a:r>
                        <a:rPr lang="en-GB" sz="900" dirty="0">
                          <a:effectLst/>
                        </a:rPr>
                        <a:t> Mall ,All Joy ,</a:t>
                      </a:r>
                      <a:r>
                        <a:rPr lang="en-GB" sz="900" dirty="0" err="1">
                          <a:effectLst/>
                        </a:rPr>
                        <a:t>Mooketsi</a:t>
                      </a:r>
                      <a:r>
                        <a:rPr lang="en-GB" sz="900" dirty="0">
                          <a:effectLst/>
                        </a:rPr>
                        <a:t> Drive Through (22 skip bins with potential for revenue) , this are areas with economic activities and as a results of flee markets and other factors bins regularly needs to be collected</a:t>
                      </a:r>
                      <a:endParaRPr lang="en-ZA" sz="9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3614684604"/>
                  </a:ext>
                </a:extLst>
              </a:tr>
            </a:tbl>
          </a:graphicData>
        </a:graphic>
      </p:graphicFrame>
      <p:sp>
        <p:nvSpPr>
          <p:cNvPr id="4" name="Slide Number Placeholder 3">
            <a:extLst>
              <a:ext uri="{FF2B5EF4-FFF2-40B4-BE49-F238E27FC236}">
                <a16:creationId xmlns:a16="http://schemas.microsoft.com/office/drawing/2014/main" id="{41205726-C143-7329-E171-D06C2AB67897}"/>
              </a:ext>
            </a:extLst>
          </p:cNvPr>
          <p:cNvSpPr>
            <a:spLocks noGrp="1"/>
          </p:cNvSpPr>
          <p:nvPr>
            <p:ph type="sldNum" sz="quarter" idx="12"/>
          </p:nvPr>
        </p:nvSpPr>
        <p:spPr/>
        <p:txBody>
          <a:bodyPr/>
          <a:lstStyle/>
          <a:p>
            <a:fld id="{88C9A171-2E76-4D44-9C13-6A085DA1FD1E}" type="slidenum">
              <a:rPr lang="en-ZA" smtClean="0"/>
              <a:t>14</a:t>
            </a:fld>
            <a:endParaRPr lang="en-ZA"/>
          </a:p>
        </p:txBody>
      </p:sp>
    </p:spTree>
    <p:extLst>
      <p:ext uri="{BB962C8B-B14F-4D97-AF65-F5344CB8AC3E}">
        <p14:creationId xmlns:p14="http://schemas.microsoft.com/office/powerpoint/2010/main" val="1213358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D7B61147-3FB3-0B7E-47CA-322A782151BA}"/>
              </a:ext>
            </a:extLst>
          </p:cNvPr>
          <p:cNvGraphicFramePr>
            <a:graphicFrameLocks noGrp="1"/>
          </p:cNvGraphicFramePr>
          <p:nvPr>
            <p:ph idx="1"/>
            <p:extLst>
              <p:ext uri="{D42A27DB-BD31-4B8C-83A1-F6EECF244321}">
                <p14:modId xmlns:p14="http://schemas.microsoft.com/office/powerpoint/2010/main" val="961043851"/>
              </p:ext>
            </p:extLst>
          </p:nvPr>
        </p:nvGraphicFramePr>
        <p:xfrm>
          <a:off x="179512" y="260648"/>
          <a:ext cx="7488831" cy="4281283"/>
        </p:xfrm>
        <a:graphic>
          <a:graphicData uri="http://schemas.openxmlformats.org/drawingml/2006/table">
            <a:tbl>
              <a:tblPr firstRow="1" firstCol="1" bandRow="1">
                <a:tableStyleId>{5C22544A-7EE6-4342-B048-85BDC9FD1C3A}</a:tableStyleId>
              </a:tblPr>
              <a:tblGrid>
                <a:gridCol w="1569819">
                  <a:extLst>
                    <a:ext uri="{9D8B030D-6E8A-4147-A177-3AD203B41FA5}">
                      <a16:colId xmlns:a16="http://schemas.microsoft.com/office/drawing/2014/main" val="4156318700"/>
                    </a:ext>
                  </a:extLst>
                </a:gridCol>
                <a:gridCol w="2038309">
                  <a:extLst>
                    <a:ext uri="{9D8B030D-6E8A-4147-A177-3AD203B41FA5}">
                      <a16:colId xmlns:a16="http://schemas.microsoft.com/office/drawing/2014/main" val="2652135530"/>
                    </a:ext>
                  </a:extLst>
                </a:gridCol>
                <a:gridCol w="2038309">
                  <a:extLst>
                    <a:ext uri="{9D8B030D-6E8A-4147-A177-3AD203B41FA5}">
                      <a16:colId xmlns:a16="http://schemas.microsoft.com/office/drawing/2014/main" val="3752672999"/>
                    </a:ext>
                  </a:extLst>
                </a:gridCol>
                <a:gridCol w="1842394">
                  <a:extLst>
                    <a:ext uri="{9D8B030D-6E8A-4147-A177-3AD203B41FA5}">
                      <a16:colId xmlns:a16="http://schemas.microsoft.com/office/drawing/2014/main" val="95701110"/>
                    </a:ext>
                  </a:extLst>
                </a:gridCol>
              </a:tblGrid>
              <a:tr h="1512168">
                <a:tc rowSpan="3">
                  <a:txBody>
                    <a:bodyPr/>
                    <a:lstStyle/>
                    <a:p>
                      <a:pPr marL="457200" algn="just">
                        <a:lnSpc>
                          <a:spcPct val="150000"/>
                        </a:lnSpc>
                        <a:spcAft>
                          <a:spcPts val="800"/>
                        </a:spcAft>
                      </a:pPr>
                      <a:r>
                        <a:rPr lang="en-GB" sz="800" dirty="0">
                          <a:effectLst/>
                        </a:rPr>
                        <a:t>Social Services</a:t>
                      </a:r>
                      <a:endParaRPr lang="en-ZA"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457200" algn="just">
                        <a:lnSpc>
                          <a:spcPct val="150000"/>
                        </a:lnSpc>
                        <a:spcAft>
                          <a:spcPts val="800"/>
                        </a:spcAft>
                      </a:pPr>
                      <a:r>
                        <a:rPr lang="en-GB" sz="1000" dirty="0">
                          <a:effectLst/>
                        </a:rPr>
                        <a:t>Housing</a:t>
                      </a: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00" dirty="0">
                          <a:effectLst/>
                        </a:rPr>
                        <a:t>RDP houses and completion of the blocked RDP houses in all wards</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Backlog of 3800 </a:t>
                      </a:r>
                      <a:endParaRPr lang="en-ZA" sz="1000" dirty="0">
                        <a:effectLst/>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800">
                          <a:effectLst/>
                        </a:rPr>
                        <a:t> </a:t>
                      </a:r>
                      <a:endParaRPr lang="en-GB"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3098356012"/>
                  </a:ext>
                </a:extLst>
              </a:tr>
              <a:tr h="1728192">
                <a:tc vMerge="1">
                  <a:txBody>
                    <a:bodyPr/>
                    <a:lstStyle/>
                    <a:p>
                      <a:endParaRPr lang="en-ZA"/>
                    </a:p>
                  </a:txBody>
                  <a:tcPr/>
                </a:tc>
                <a:tc>
                  <a:txBody>
                    <a:bodyPr/>
                    <a:lstStyle/>
                    <a:p>
                      <a:pPr marL="457200" algn="just">
                        <a:lnSpc>
                          <a:spcPct val="150000"/>
                        </a:lnSpc>
                        <a:spcAft>
                          <a:spcPts val="800"/>
                        </a:spcAft>
                      </a:pPr>
                      <a:r>
                        <a:rPr lang="en-GB" sz="800">
                          <a:effectLst/>
                        </a:rPr>
                        <a:t>Communities Facilities</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50" dirty="0">
                          <a:effectLst/>
                        </a:rPr>
                        <a:t>Maintenance and building of community facilities in all wards </a:t>
                      </a:r>
                      <a:endParaRPr lang="en-ZA" sz="1050" dirty="0">
                        <a:effectLst/>
                      </a:endParaRPr>
                    </a:p>
                    <a:p>
                      <a:pPr marL="342900" lvl="0" indent="-342900" algn="just">
                        <a:lnSpc>
                          <a:spcPct val="107000"/>
                        </a:lnSpc>
                        <a:spcAft>
                          <a:spcPts val="800"/>
                        </a:spcAft>
                        <a:buFont typeface="Symbol" panose="05050102010706020507" pitchFamily="18" charset="2"/>
                        <a:buChar char=""/>
                      </a:pPr>
                      <a:r>
                        <a:rPr lang="en-GB" sz="1050" dirty="0">
                          <a:effectLst/>
                        </a:rPr>
                        <a:t> 21 Community Halls</a:t>
                      </a:r>
                      <a:endParaRPr lang="en-ZA" sz="1050" dirty="0">
                        <a:effectLst/>
                      </a:endParaRPr>
                    </a:p>
                    <a:p>
                      <a:pPr marL="342900" lvl="0" indent="-342900" algn="just">
                        <a:lnSpc>
                          <a:spcPct val="150000"/>
                        </a:lnSpc>
                        <a:spcAft>
                          <a:spcPts val="800"/>
                        </a:spcAft>
                        <a:buFont typeface="Symbol" panose="05050102010706020507" pitchFamily="18" charset="2"/>
                        <a:buChar char=""/>
                        <a:tabLst>
                          <a:tab pos="457200" algn="l"/>
                        </a:tabLst>
                      </a:pPr>
                      <a:r>
                        <a:rPr lang="en-GB" sz="1050" dirty="0">
                          <a:effectLst/>
                        </a:rPr>
                        <a:t>8 Stadiums and 6 Libraries</a:t>
                      </a:r>
                      <a:r>
                        <a:rPr lang="en-GB" sz="800" dirty="0">
                          <a:effectLst/>
                        </a:rPr>
                        <a:t> </a:t>
                      </a: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50" dirty="0">
                          <a:effectLst/>
                        </a:rPr>
                        <a:t>Community services has put aside budget to continuously maintain facilities</a:t>
                      </a:r>
                      <a:endParaRPr lang="en-ZA" sz="1050" dirty="0">
                        <a:effectLst/>
                      </a:endParaRPr>
                    </a:p>
                  </a:txBody>
                  <a:tcPr marL="50458" marR="50458" marT="0" marB="0"/>
                </a:tc>
                <a:extLst>
                  <a:ext uri="{0D108BD9-81ED-4DB2-BD59-A6C34878D82A}">
                    <a16:rowId xmlns:a16="http://schemas.microsoft.com/office/drawing/2014/main" val="1073274738"/>
                  </a:ext>
                </a:extLst>
              </a:tr>
              <a:tr h="1040923">
                <a:tc vMerge="1">
                  <a:txBody>
                    <a:bodyPr/>
                    <a:lstStyle/>
                    <a:p>
                      <a:endParaRPr lang="en-ZA"/>
                    </a:p>
                  </a:txBody>
                  <a:tcPr/>
                </a:tc>
                <a:tc>
                  <a:txBody>
                    <a:bodyPr/>
                    <a:lstStyle/>
                    <a:p>
                      <a:pPr marL="457200" algn="just">
                        <a:lnSpc>
                          <a:spcPct val="150000"/>
                        </a:lnSpc>
                        <a:spcAft>
                          <a:spcPts val="800"/>
                        </a:spcAft>
                      </a:pPr>
                      <a:r>
                        <a:rPr lang="en-GB" sz="800">
                          <a:effectLst/>
                        </a:rPr>
                        <a:t>Health</a:t>
                      </a:r>
                      <a:endParaRPr lang="en-ZA" sz="80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00" dirty="0">
                          <a:effectLst/>
                        </a:rPr>
                        <a:t>Mobile clinics</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Additional new clinics</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24 Hour clinic operational</a:t>
                      </a:r>
                      <a:endParaRPr lang="en-ZA"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0" lvl="0" indent="0" algn="just">
                        <a:lnSpc>
                          <a:spcPct val="150000"/>
                        </a:lnSpc>
                        <a:spcAft>
                          <a:spcPts val="800"/>
                        </a:spcAft>
                        <a:buFont typeface="Symbol" panose="05050102010706020507" pitchFamily="18" charset="2"/>
                        <a:buNone/>
                      </a:pPr>
                      <a:r>
                        <a:rPr lang="en-GB" sz="800" dirty="0">
                          <a:effectLst/>
                        </a:rPr>
                        <a:t> </a:t>
                      </a:r>
                      <a:endParaRPr lang="en-GB" sz="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2226312612"/>
                  </a:ext>
                </a:extLst>
              </a:tr>
            </a:tbl>
          </a:graphicData>
        </a:graphic>
      </p:graphicFrame>
      <p:sp>
        <p:nvSpPr>
          <p:cNvPr id="4" name="Slide Number Placeholder 3">
            <a:extLst>
              <a:ext uri="{FF2B5EF4-FFF2-40B4-BE49-F238E27FC236}">
                <a16:creationId xmlns:a16="http://schemas.microsoft.com/office/drawing/2014/main" id="{26FE9682-9B2A-6CA6-E12E-F3D05FEBAB54}"/>
              </a:ext>
            </a:extLst>
          </p:cNvPr>
          <p:cNvSpPr>
            <a:spLocks noGrp="1"/>
          </p:cNvSpPr>
          <p:nvPr>
            <p:ph type="sldNum" sz="quarter" idx="12"/>
          </p:nvPr>
        </p:nvSpPr>
        <p:spPr/>
        <p:txBody>
          <a:bodyPr/>
          <a:lstStyle/>
          <a:p>
            <a:fld id="{88C9A171-2E76-4D44-9C13-6A085DA1FD1E}" type="slidenum">
              <a:rPr lang="en-ZA" smtClean="0"/>
              <a:t>15</a:t>
            </a:fld>
            <a:endParaRPr lang="en-ZA"/>
          </a:p>
        </p:txBody>
      </p:sp>
    </p:spTree>
    <p:extLst>
      <p:ext uri="{BB962C8B-B14F-4D97-AF65-F5344CB8AC3E}">
        <p14:creationId xmlns:p14="http://schemas.microsoft.com/office/powerpoint/2010/main" val="1824289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A650B264-B74D-4860-C5BC-CC059EFFA4AF}"/>
              </a:ext>
            </a:extLst>
          </p:cNvPr>
          <p:cNvGraphicFramePr>
            <a:graphicFrameLocks noGrp="1"/>
          </p:cNvGraphicFramePr>
          <p:nvPr>
            <p:ph idx="1"/>
            <p:extLst>
              <p:ext uri="{D42A27DB-BD31-4B8C-83A1-F6EECF244321}">
                <p14:modId xmlns:p14="http://schemas.microsoft.com/office/powerpoint/2010/main" val="2004736018"/>
              </p:ext>
            </p:extLst>
          </p:nvPr>
        </p:nvGraphicFramePr>
        <p:xfrm>
          <a:off x="609600" y="692696"/>
          <a:ext cx="6914728" cy="3744416"/>
        </p:xfrm>
        <a:graphic>
          <a:graphicData uri="http://schemas.openxmlformats.org/drawingml/2006/table">
            <a:tbl>
              <a:tblPr firstRow="1" firstCol="1" bandRow="1">
                <a:tableStyleId>{5C22544A-7EE6-4342-B048-85BDC9FD1C3A}</a:tableStyleId>
              </a:tblPr>
              <a:tblGrid>
                <a:gridCol w="1792340">
                  <a:extLst>
                    <a:ext uri="{9D8B030D-6E8A-4147-A177-3AD203B41FA5}">
                      <a16:colId xmlns:a16="http://schemas.microsoft.com/office/drawing/2014/main" val="2548635890"/>
                    </a:ext>
                  </a:extLst>
                </a:gridCol>
                <a:gridCol w="2690494">
                  <a:extLst>
                    <a:ext uri="{9D8B030D-6E8A-4147-A177-3AD203B41FA5}">
                      <a16:colId xmlns:a16="http://schemas.microsoft.com/office/drawing/2014/main" val="2704501745"/>
                    </a:ext>
                  </a:extLst>
                </a:gridCol>
                <a:gridCol w="2431894">
                  <a:extLst>
                    <a:ext uri="{9D8B030D-6E8A-4147-A177-3AD203B41FA5}">
                      <a16:colId xmlns:a16="http://schemas.microsoft.com/office/drawing/2014/main" val="3954874931"/>
                    </a:ext>
                  </a:extLst>
                </a:gridCol>
              </a:tblGrid>
              <a:tr h="945269">
                <a:tc>
                  <a:txBody>
                    <a:bodyPr/>
                    <a:lstStyle/>
                    <a:p>
                      <a:pPr marL="457200" algn="just">
                        <a:lnSpc>
                          <a:spcPct val="150000"/>
                        </a:lnSpc>
                        <a:spcAft>
                          <a:spcPts val="800"/>
                        </a:spcAft>
                      </a:pPr>
                      <a:r>
                        <a:rPr lang="en-GB" sz="1100" dirty="0">
                          <a:effectLst/>
                        </a:rPr>
                        <a:t>Transport, Safety and Security</a:t>
                      </a:r>
                      <a:endParaRPr lang="en-ZA"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00" dirty="0">
                          <a:effectLst/>
                        </a:rPr>
                        <a:t>Satellites police stations </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err="1">
                          <a:effectLst/>
                        </a:rPr>
                        <a:t>Mokwakwaila</a:t>
                      </a:r>
                      <a:r>
                        <a:rPr lang="en-GB" sz="1000" dirty="0">
                          <a:effectLst/>
                        </a:rPr>
                        <a:t> and </a:t>
                      </a:r>
                      <a:r>
                        <a:rPr lang="en-GB" sz="1000" dirty="0" err="1">
                          <a:effectLst/>
                        </a:rPr>
                        <a:t>Senwamokgope</a:t>
                      </a:r>
                      <a:r>
                        <a:rPr lang="en-GB" sz="1000" dirty="0">
                          <a:effectLst/>
                        </a:rPr>
                        <a:t> DLTC</a:t>
                      </a:r>
                      <a:endParaRPr lang="en-ZA"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100" dirty="0" err="1">
                          <a:effectLst/>
                        </a:rPr>
                        <a:t>Sekgopo</a:t>
                      </a:r>
                      <a:r>
                        <a:rPr lang="en-GB" sz="1100" dirty="0">
                          <a:effectLst/>
                        </a:rPr>
                        <a:t> needs Police station</a:t>
                      </a:r>
                      <a:endParaRPr lang="en-ZA" sz="1100" dirty="0">
                        <a:effectLst/>
                      </a:endParaRPr>
                    </a:p>
                    <a:p>
                      <a:pPr marL="342900" lvl="0" indent="-342900" algn="just">
                        <a:lnSpc>
                          <a:spcPct val="150000"/>
                        </a:lnSpc>
                        <a:spcAft>
                          <a:spcPts val="800"/>
                        </a:spcAft>
                        <a:buFont typeface="Symbol" panose="05050102010706020507" pitchFamily="18" charset="2"/>
                        <a:buChar char=""/>
                      </a:pPr>
                      <a:r>
                        <a:rPr lang="en-GB" sz="1100" dirty="0">
                          <a:effectLst/>
                        </a:rPr>
                        <a:t>Rotterdam and </a:t>
                      </a:r>
                      <a:r>
                        <a:rPr lang="en-GB" sz="1100" dirty="0" err="1">
                          <a:effectLst/>
                        </a:rPr>
                        <a:t>Mohlele</a:t>
                      </a:r>
                      <a:r>
                        <a:rPr lang="en-GB" sz="1100" dirty="0">
                          <a:effectLst/>
                        </a:rPr>
                        <a:t> need satellite Station</a:t>
                      </a:r>
                      <a:endParaRPr lang="en-ZA"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2899099413"/>
                  </a:ext>
                </a:extLst>
              </a:tr>
              <a:tr h="2799147">
                <a:tc>
                  <a:txBody>
                    <a:bodyPr/>
                    <a:lstStyle/>
                    <a:p>
                      <a:pPr marL="457200" algn="just">
                        <a:lnSpc>
                          <a:spcPct val="150000"/>
                        </a:lnSpc>
                        <a:spcAft>
                          <a:spcPts val="800"/>
                        </a:spcAft>
                      </a:pPr>
                      <a:r>
                        <a:rPr lang="en-GB" sz="1200" dirty="0">
                          <a:effectLst/>
                        </a:rPr>
                        <a:t>Education</a:t>
                      </a:r>
                      <a:endParaRPr lang="en-Z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342900" lvl="0" indent="-342900" algn="just">
                        <a:lnSpc>
                          <a:spcPct val="150000"/>
                        </a:lnSpc>
                        <a:spcAft>
                          <a:spcPts val="800"/>
                        </a:spcAft>
                        <a:buFont typeface="Symbol" panose="05050102010706020507" pitchFamily="18" charset="2"/>
                        <a:buChar char=""/>
                      </a:pPr>
                      <a:r>
                        <a:rPr lang="en-GB" sz="1000" dirty="0">
                          <a:effectLst/>
                        </a:rPr>
                        <a:t>Establishment of new school in </a:t>
                      </a:r>
                      <a:r>
                        <a:rPr lang="en-GB" sz="1000" dirty="0" err="1">
                          <a:effectLst/>
                        </a:rPr>
                        <a:t>Goudplaas</a:t>
                      </a:r>
                      <a:r>
                        <a:rPr lang="en-GB" sz="1000" dirty="0">
                          <a:effectLst/>
                        </a:rPr>
                        <a:t> and other needy areas</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Institution of higher learning e.g. TVET </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Re-establishment of Modjadji College and Sekgosese</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Extra classrooms and additional blocks in needy schools </a:t>
                      </a:r>
                      <a:endParaRPr lang="en-ZA" sz="1000" dirty="0">
                        <a:effectLst/>
                      </a:endParaRPr>
                    </a:p>
                    <a:p>
                      <a:pPr marL="342900" lvl="0" indent="-342900" algn="just">
                        <a:lnSpc>
                          <a:spcPct val="150000"/>
                        </a:lnSpc>
                        <a:spcAft>
                          <a:spcPts val="800"/>
                        </a:spcAft>
                        <a:buFont typeface="Symbol" panose="05050102010706020507" pitchFamily="18" charset="2"/>
                        <a:buChar char=""/>
                      </a:pPr>
                      <a:r>
                        <a:rPr lang="en-GB" sz="1000" dirty="0">
                          <a:effectLst/>
                        </a:rPr>
                        <a:t>Resourcing of Libraries </a:t>
                      </a:r>
                      <a:endParaRPr lang="en-ZA" sz="10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tc>
                  <a:txBody>
                    <a:bodyPr/>
                    <a:lstStyle/>
                    <a:p>
                      <a:pPr marL="457200" algn="just">
                        <a:lnSpc>
                          <a:spcPct val="150000"/>
                        </a:lnSpc>
                        <a:spcAft>
                          <a:spcPts val="800"/>
                        </a:spcAft>
                      </a:pPr>
                      <a:r>
                        <a:rPr lang="en-GB" sz="800" dirty="0">
                          <a:effectLst/>
                        </a:rPr>
                        <a:t> </a:t>
                      </a:r>
                      <a:endParaRPr lang="en-ZA"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0458" marR="50458" marT="0" marB="0"/>
                </a:tc>
                <a:extLst>
                  <a:ext uri="{0D108BD9-81ED-4DB2-BD59-A6C34878D82A}">
                    <a16:rowId xmlns:a16="http://schemas.microsoft.com/office/drawing/2014/main" val="1882614617"/>
                  </a:ext>
                </a:extLst>
              </a:tr>
            </a:tbl>
          </a:graphicData>
        </a:graphic>
      </p:graphicFrame>
      <p:sp>
        <p:nvSpPr>
          <p:cNvPr id="4" name="Slide Number Placeholder 3">
            <a:extLst>
              <a:ext uri="{FF2B5EF4-FFF2-40B4-BE49-F238E27FC236}">
                <a16:creationId xmlns:a16="http://schemas.microsoft.com/office/drawing/2014/main" id="{EEB8C5E5-11B2-23F8-B88F-51F5A67C1639}"/>
              </a:ext>
            </a:extLst>
          </p:cNvPr>
          <p:cNvSpPr>
            <a:spLocks noGrp="1"/>
          </p:cNvSpPr>
          <p:nvPr>
            <p:ph type="sldNum" sz="quarter" idx="12"/>
          </p:nvPr>
        </p:nvSpPr>
        <p:spPr/>
        <p:txBody>
          <a:bodyPr/>
          <a:lstStyle/>
          <a:p>
            <a:fld id="{88C9A171-2E76-4D44-9C13-6A085DA1FD1E}" type="slidenum">
              <a:rPr lang="en-ZA" smtClean="0"/>
              <a:t>16</a:t>
            </a:fld>
            <a:endParaRPr lang="en-ZA"/>
          </a:p>
        </p:txBody>
      </p:sp>
    </p:spTree>
    <p:extLst>
      <p:ext uri="{BB962C8B-B14F-4D97-AF65-F5344CB8AC3E}">
        <p14:creationId xmlns:p14="http://schemas.microsoft.com/office/powerpoint/2010/main" val="2586177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B523C-6086-390E-3A9F-414DF5FD4B89}"/>
              </a:ext>
            </a:extLst>
          </p:cNvPr>
          <p:cNvSpPr>
            <a:spLocks noGrp="1"/>
          </p:cNvSpPr>
          <p:nvPr>
            <p:ph type="title"/>
          </p:nvPr>
        </p:nvSpPr>
        <p:spPr>
          <a:xfrm>
            <a:off x="609598" y="2700869"/>
            <a:ext cx="6347715" cy="728132"/>
          </a:xfrm>
        </p:spPr>
        <p:txBody>
          <a:bodyPr/>
          <a:lstStyle/>
          <a:p>
            <a:pPr algn="ctr"/>
            <a:r>
              <a:rPr lang="en-GB" dirty="0"/>
              <a:t>PROJECTS PHASE</a:t>
            </a:r>
            <a:endParaRPr lang="en-ZA" dirty="0"/>
          </a:p>
        </p:txBody>
      </p:sp>
      <p:sp>
        <p:nvSpPr>
          <p:cNvPr id="4" name="Slide Number Placeholder 3">
            <a:extLst>
              <a:ext uri="{FF2B5EF4-FFF2-40B4-BE49-F238E27FC236}">
                <a16:creationId xmlns:a16="http://schemas.microsoft.com/office/drawing/2014/main" id="{724A154F-D046-D19D-3ACF-8A0FF3479EAD}"/>
              </a:ext>
            </a:extLst>
          </p:cNvPr>
          <p:cNvSpPr>
            <a:spLocks noGrp="1"/>
          </p:cNvSpPr>
          <p:nvPr>
            <p:ph type="sldNum" sz="quarter" idx="12"/>
          </p:nvPr>
        </p:nvSpPr>
        <p:spPr/>
        <p:txBody>
          <a:bodyPr/>
          <a:lstStyle/>
          <a:p>
            <a:fld id="{88C9A171-2E76-4D44-9C13-6A085DA1FD1E}" type="slidenum">
              <a:rPr lang="en-ZA" smtClean="0"/>
              <a:t>17</a:t>
            </a:fld>
            <a:endParaRPr lang="en-ZA"/>
          </a:p>
        </p:txBody>
      </p:sp>
    </p:spTree>
    <p:extLst>
      <p:ext uri="{BB962C8B-B14F-4D97-AF65-F5344CB8AC3E}">
        <p14:creationId xmlns:p14="http://schemas.microsoft.com/office/powerpoint/2010/main" val="2920359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57D20-9C34-0CB3-0880-181588FF3C1D}"/>
              </a:ext>
            </a:extLst>
          </p:cNvPr>
          <p:cNvSpPr>
            <a:spLocks noGrp="1"/>
          </p:cNvSpPr>
          <p:nvPr>
            <p:ph type="title"/>
          </p:nvPr>
        </p:nvSpPr>
        <p:spPr>
          <a:xfrm>
            <a:off x="508396" y="19971"/>
            <a:ext cx="6447501" cy="1320800"/>
          </a:xfrm>
        </p:spPr>
        <p:txBody>
          <a:bodyPr vert="horz" lIns="91440" tIns="45720" rIns="91440" bIns="45720" rtlCol="0">
            <a:normAutofit/>
          </a:bodyPr>
          <a:lstStyle/>
          <a:p>
            <a:r>
              <a:rPr lang="en-US" sz="1600" kern="1200" dirty="0">
                <a:latin typeface="+mj-lt"/>
                <a:ea typeface="+mj-ea"/>
                <a:cs typeface="+mj-cs"/>
              </a:rPr>
              <a:t>REVENUE</a:t>
            </a:r>
          </a:p>
        </p:txBody>
      </p:sp>
      <p:sp>
        <p:nvSpPr>
          <p:cNvPr id="4" name="Slide Number Placeholder 3">
            <a:extLst>
              <a:ext uri="{FF2B5EF4-FFF2-40B4-BE49-F238E27FC236}">
                <a16:creationId xmlns:a16="http://schemas.microsoft.com/office/drawing/2014/main" id="{F89C56DF-E2EC-7D73-3E23-095128983E98}"/>
              </a:ext>
            </a:extLst>
          </p:cNvPr>
          <p:cNvSpPr>
            <a:spLocks noGrp="1"/>
          </p:cNvSpPr>
          <p:nvPr>
            <p:ph type="sldNum" sz="quarter" idx="12"/>
          </p:nvPr>
        </p:nvSpPr>
        <p:spPr>
          <a:xfrm>
            <a:off x="6442997" y="6041362"/>
            <a:ext cx="512504" cy="365125"/>
          </a:xfrm>
        </p:spPr>
        <p:txBody>
          <a:bodyPr vert="horz" lIns="91440" tIns="45720" rIns="91440" bIns="45720" rtlCol="0">
            <a:normAutofit/>
          </a:bodyPr>
          <a:lstStyle/>
          <a:p>
            <a:pPr defTabSz="914400">
              <a:spcAft>
                <a:spcPts val="600"/>
              </a:spcAft>
            </a:pPr>
            <a:fld id="{88C9A171-2E76-4D44-9C13-6A085DA1FD1E}" type="slidenum">
              <a:rPr lang="en-US" smtClean="0"/>
              <a:pPr defTabSz="914400">
                <a:spcAft>
                  <a:spcPts val="600"/>
                </a:spcAft>
              </a:pPr>
              <a:t>18</a:t>
            </a:fld>
            <a:endParaRPr lang="en-US"/>
          </a:p>
        </p:txBody>
      </p:sp>
      <p:graphicFrame>
        <p:nvGraphicFramePr>
          <p:cNvPr id="8" name="Content Placeholder 7">
            <a:extLst>
              <a:ext uri="{FF2B5EF4-FFF2-40B4-BE49-F238E27FC236}">
                <a16:creationId xmlns:a16="http://schemas.microsoft.com/office/drawing/2014/main" id="{B26826A0-4EEA-7FAB-1D35-C4093F583E52}"/>
              </a:ext>
            </a:extLst>
          </p:cNvPr>
          <p:cNvGraphicFramePr>
            <a:graphicFrameLocks noGrp="1"/>
          </p:cNvGraphicFramePr>
          <p:nvPr>
            <p:ph idx="1"/>
            <p:extLst>
              <p:ext uri="{D42A27DB-BD31-4B8C-83A1-F6EECF244321}">
                <p14:modId xmlns:p14="http://schemas.microsoft.com/office/powerpoint/2010/main" val="1141839094"/>
              </p:ext>
            </p:extLst>
          </p:nvPr>
        </p:nvGraphicFramePr>
        <p:xfrm>
          <a:off x="395536" y="332656"/>
          <a:ext cx="7560841" cy="4406483"/>
        </p:xfrm>
        <a:graphic>
          <a:graphicData uri="http://schemas.openxmlformats.org/drawingml/2006/table">
            <a:tbl>
              <a:tblPr/>
              <a:tblGrid>
                <a:gridCol w="1815563">
                  <a:extLst>
                    <a:ext uri="{9D8B030D-6E8A-4147-A177-3AD203B41FA5}">
                      <a16:colId xmlns:a16="http://schemas.microsoft.com/office/drawing/2014/main" val="4062250229"/>
                    </a:ext>
                  </a:extLst>
                </a:gridCol>
                <a:gridCol w="992057">
                  <a:extLst>
                    <a:ext uri="{9D8B030D-6E8A-4147-A177-3AD203B41FA5}">
                      <a16:colId xmlns:a16="http://schemas.microsoft.com/office/drawing/2014/main" val="2376831050"/>
                    </a:ext>
                  </a:extLst>
                </a:gridCol>
                <a:gridCol w="1284306">
                  <a:extLst>
                    <a:ext uri="{9D8B030D-6E8A-4147-A177-3AD203B41FA5}">
                      <a16:colId xmlns:a16="http://schemas.microsoft.com/office/drawing/2014/main" val="2289775542"/>
                    </a:ext>
                  </a:extLst>
                </a:gridCol>
                <a:gridCol w="1156305">
                  <a:extLst>
                    <a:ext uri="{9D8B030D-6E8A-4147-A177-3AD203B41FA5}">
                      <a16:colId xmlns:a16="http://schemas.microsoft.com/office/drawing/2014/main" val="2045403935"/>
                    </a:ext>
                  </a:extLst>
                </a:gridCol>
                <a:gridCol w="1156305">
                  <a:extLst>
                    <a:ext uri="{9D8B030D-6E8A-4147-A177-3AD203B41FA5}">
                      <a16:colId xmlns:a16="http://schemas.microsoft.com/office/drawing/2014/main" val="4123840822"/>
                    </a:ext>
                  </a:extLst>
                </a:gridCol>
                <a:gridCol w="1156305">
                  <a:extLst>
                    <a:ext uri="{9D8B030D-6E8A-4147-A177-3AD203B41FA5}">
                      <a16:colId xmlns:a16="http://schemas.microsoft.com/office/drawing/2014/main" val="1374536513"/>
                    </a:ext>
                  </a:extLst>
                </a:gridCol>
              </a:tblGrid>
              <a:tr h="254405">
                <a:tc gridSpan="6">
                  <a:txBody>
                    <a:bodyPr/>
                    <a:lstStyle/>
                    <a:p>
                      <a:pPr algn="ctr" fontAlgn="b">
                        <a:buNone/>
                      </a:pPr>
                      <a:r>
                        <a:rPr lang="en-ZA" sz="700" b="1" i="0" u="none" strike="noStrike" dirty="0">
                          <a:solidFill>
                            <a:srgbClr val="000000"/>
                          </a:solidFill>
                          <a:effectLst/>
                          <a:latin typeface="Calibri" panose="020F0502020204030204" pitchFamily="34" charset="0"/>
                        </a:rPr>
                        <a:t>BUDGET FOR 2025-2026, 2026-2027 and 2027-2028</a:t>
                      </a:r>
                      <a:endParaRPr lang="en-ZA" sz="1100" b="0" i="0" u="none" strike="noStrike" dirty="0">
                        <a:effectLst/>
                        <a:latin typeface="Arial" panose="020B0604020202020204" pitchFamily="34" charset="0"/>
                      </a:endParaRPr>
                    </a:p>
                  </a:txBody>
                  <a:tcPr marL="55636" marR="55636" marT="27818" marB="27818">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extLst>
                  <a:ext uri="{0D108BD9-81ED-4DB2-BD59-A6C34878D82A}">
                    <a16:rowId xmlns:a16="http://schemas.microsoft.com/office/drawing/2014/main" val="3515793462"/>
                  </a:ext>
                </a:extLst>
              </a:tr>
              <a:tr h="182279">
                <a:tc>
                  <a:txBody>
                    <a:bodyPr/>
                    <a:lstStyle/>
                    <a:p>
                      <a:pPr algn="l" fontAlgn="b">
                        <a:buNone/>
                      </a:pPr>
                      <a:r>
                        <a:rPr lang="en-ZA" sz="700" b="1" i="0" u="none" strike="noStrike">
                          <a:solidFill>
                            <a:srgbClr val="000000"/>
                          </a:solidFill>
                          <a:effectLst/>
                          <a:latin typeface="Calibri" panose="020F0502020204030204" pitchFamily="34" charset="0"/>
                        </a:rPr>
                        <a:t>Description</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Budget 2024-25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Adjusted Bududget 2024-25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2025-26</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2026-27</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2026-28</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9120350"/>
                  </a:ext>
                </a:extLst>
              </a:tr>
              <a:tr h="182279">
                <a:tc>
                  <a:txBody>
                    <a:bodyPr/>
                    <a:lstStyle/>
                    <a:p>
                      <a:pPr algn="l" fontAlgn="b">
                        <a:buNone/>
                      </a:pPr>
                      <a:r>
                        <a:rPr lang="en-ZA" sz="700" b="1" i="0" u="none" strike="noStrike">
                          <a:solidFill>
                            <a:srgbClr val="000000"/>
                          </a:solidFill>
                          <a:effectLst/>
                          <a:latin typeface="Calibri" panose="020F0502020204030204" pitchFamily="34" charset="0"/>
                        </a:rPr>
                        <a:t>Revenue By Source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755159370"/>
                  </a:ext>
                </a:extLst>
              </a:tr>
              <a:tr h="182279">
                <a:tc>
                  <a:txBody>
                    <a:bodyPr/>
                    <a:lstStyle/>
                    <a:p>
                      <a:pPr algn="l" fontAlgn="b">
                        <a:buNone/>
                      </a:pPr>
                      <a:r>
                        <a:rPr lang="en-ZA" sz="700" b="0" i="0" u="none" strike="noStrike">
                          <a:solidFill>
                            <a:srgbClr val="000000"/>
                          </a:solidFill>
                          <a:effectLst/>
                          <a:latin typeface="Calibri" panose="020F0502020204030204" pitchFamily="34" charset="0"/>
                        </a:rPr>
                        <a:t>Property rates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21 522 447,00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21 522 447,00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22 447 912,22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23 480 516,18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24 513 658,90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9236216"/>
                  </a:ext>
                </a:extLst>
              </a:tr>
              <a:tr h="182279">
                <a:tc>
                  <a:txBody>
                    <a:bodyPr/>
                    <a:lstStyle/>
                    <a:p>
                      <a:pPr algn="l" fontAlgn="b">
                        <a:buNone/>
                      </a:pPr>
                      <a:r>
                        <a:rPr lang="en-ZA" sz="700" b="0" i="0" u="none" strike="noStrike">
                          <a:solidFill>
                            <a:srgbClr val="000000"/>
                          </a:solidFill>
                          <a:effectLst/>
                          <a:latin typeface="Calibri" panose="020F0502020204030204" pitchFamily="34" charset="0"/>
                        </a:rPr>
                        <a:t>Service charges - electricity revenue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28 080 072,00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28 080 072,00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31 258 736,15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32 696 638,01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34 135 290,09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7886695"/>
                  </a:ext>
                </a:extLst>
              </a:tr>
              <a:tr h="182279">
                <a:tc>
                  <a:txBody>
                    <a:bodyPr/>
                    <a:lstStyle/>
                    <a:p>
                      <a:pPr algn="l" fontAlgn="b">
                        <a:buNone/>
                      </a:pPr>
                      <a:r>
                        <a:rPr lang="en-ZA" sz="700" b="0" i="0" u="none" strike="noStrike">
                          <a:solidFill>
                            <a:srgbClr val="000000"/>
                          </a:solidFill>
                          <a:effectLst/>
                          <a:latin typeface="Calibri" panose="020F0502020204030204" pitchFamily="34" charset="0"/>
                        </a:rPr>
                        <a:t>Service charges - water revenue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1824163"/>
                  </a:ext>
                </a:extLst>
              </a:tr>
              <a:tr h="182279">
                <a:tc>
                  <a:txBody>
                    <a:bodyPr/>
                    <a:lstStyle/>
                    <a:p>
                      <a:pPr algn="l" fontAlgn="b">
                        <a:buNone/>
                      </a:pPr>
                      <a:r>
                        <a:rPr lang="en-ZA" sz="700" b="0" i="0" u="none" strike="noStrike">
                          <a:solidFill>
                            <a:srgbClr val="000000"/>
                          </a:solidFill>
                          <a:effectLst/>
                          <a:latin typeface="Calibri" panose="020F0502020204030204" pitchFamily="34" charset="0"/>
                        </a:rPr>
                        <a:t>Service charges - sanitation revenue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5868391"/>
                  </a:ext>
                </a:extLst>
              </a:tr>
              <a:tr h="182279">
                <a:tc>
                  <a:txBody>
                    <a:bodyPr/>
                    <a:lstStyle/>
                    <a:p>
                      <a:pPr algn="l" fontAlgn="b">
                        <a:buNone/>
                      </a:pPr>
                      <a:r>
                        <a:rPr lang="en-ZA" sz="700" b="0" i="0" u="none" strike="noStrike">
                          <a:solidFill>
                            <a:srgbClr val="000000"/>
                          </a:solidFill>
                          <a:effectLst/>
                          <a:latin typeface="Calibri" panose="020F0502020204030204" pitchFamily="34" charset="0"/>
                        </a:rPr>
                        <a:t>Service charges - refuse revenue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6 355 741,00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6 355 741,00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6 629 037,86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6 933 973,60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7 239 068,44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02722193"/>
                  </a:ext>
                </a:extLst>
              </a:tr>
              <a:tr h="182279">
                <a:tc>
                  <a:txBody>
                    <a:bodyPr/>
                    <a:lstStyle/>
                    <a:p>
                      <a:pPr algn="l" fontAlgn="b">
                        <a:buNone/>
                      </a:pPr>
                      <a:r>
                        <a:rPr lang="en-GB" sz="700" b="0" i="0" u="none" strike="noStrike">
                          <a:solidFill>
                            <a:srgbClr val="000000"/>
                          </a:solidFill>
                          <a:effectLst/>
                          <a:latin typeface="Calibri" panose="020F0502020204030204" pitchFamily="34" charset="0"/>
                        </a:rPr>
                        <a:t>Sales of Goods and Rendering of Services</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2 106 386,00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2 106 386,00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2 196 960,60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2 298 020,79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2 399 133,70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0618490"/>
                  </a:ext>
                </a:extLst>
              </a:tr>
              <a:tr h="182279">
                <a:tc>
                  <a:txBody>
                    <a:bodyPr/>
                    <a:lstStyle/>
                    <a:p>
                      <a:pPr algn="l" fontAlgn="b">
                        <a:buNone/>
                      </a:pPr>
                      <a:r>
                        <a:rPr lang="en-GB" sz="700" b="0" i="0" u="none" strike="noStrike">
                          <a:solidFill>
                            <a:srgbClr val="000000"/>
                          </a:solidFill>
                          <a:effectLst/>
                          <a:latin typeface="Calibri" panose="020F0502020204030204" pitchFamily="34" charset="0"/>
                        </a:rPr>
                        <a:t>Rental of facilities and equipment</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261 418,00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261 418,00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272 658,97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285 201,29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297 750,14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84752087"/>
                  </a:ext>
                </a:extLst>
              </a:tr>
              <a:tr h="326530">
                <a:tc>
                  <a:txBody>
                    <a:bodyPr/>
                    <a:lstStyle/>
                    <a:p>
                      <a:pPr algn="l" fontAlgn="b">
                        <a:buNone/>
                      </a:pPr>
                      <a:r>
                        <a:rPr lang="en-GB" sz="700" b="0" i="0" u="none" strike="noStrike">
                          <a:solidFill>
                            <a:srgbClr val="000000"/>
                          </a:solidFill>
                          <a:effectLst/>
                          <a:latin typeface="Calibri" panose="020F0502020204030204" pitchFamily="34" charset="0"/>
                        </a:rPr>
                        <a:t>Interest earned - external investments (Bank)</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dirty="0">
                          <a:solidFill>
                            <a:srgbClr val="000000"/>
                          </a:solidFill>
                          <a:effectLst/>
                          <a:latin typeface="Calibri" panose="020F0502020204030204" pitchFamily="34" charset="0"/>
                        </a:rPr>
                        <a:t>-              4 888 492,00 </a:t>
                      </a:r>
                      <a:endParaRPr lang="en-ZA" sz="1100" b="0" i="0" u="none" strike="noStrike" dirty="0">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4 888 492,00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5 098 697,16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5 333 237,23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5 567 899,66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0125501"/>
                  </a:ext>
                </a:extLst>
              </a:tr>
              <a:tr h="182279">
                <a:tc>
                  <a:txBody>
                    <a:bodyPr/>
                    <a:lstStyle/>
                    <a:p>
                      <a:pPr algn="l" fontAlgn="b">
                        <a:buNone/>
                      </a:pPr>
                      <a:r>
                        <a:rPr lang="en-ZA" sz="700" b="0" i="0" u="none" strike="noStrike">
                          <a:solidFill>
                            <a:srgbClr val="000000"/>
                          </a:solidFill>
                          <a:effectLst/>
                          <a:latin typeface="Calibri" panose="020F0502020204030204" pitchFamily="34" charset="0"/>
                        </a:rPr>
                        <a:t>Interest earned - outstanding debtors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3 934 544,00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3 934 544,00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4 103 729,39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4 292 500,94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4 481 370,99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7276695"/>
                  </a:ext>
                </a:extLst>
              </a:tr>
              <a:tr h="182279">
                <a:tc>
                  <a:txBody>
                    <a:bodyPr/>
                    <a:lstStyle/>
                    <a:p>
                      <a:pPr algn="l" fontAlgn="b">
                        <a:buNone/>
                      </a:pPr>
                      <a:r>
                        <a:rPr lang="en-GB" sz="700" b="0" i="0" u="none" strike="noStrike">
                          <a:solidFill>
                            <a:srgbClr val="000000"/>
                          </a:solidFill>
                          <a:effectLst/>
                          <a:latin typeface="Calibri" panose="020F0502020204030204" pitchFamily="34" charset="0"/>
                        </a:rPr>
                        <a:t>Interest earned - Propert rates debtors</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2 725 739,00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2 725 739,00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2 842 945,78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2 973 721,28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3 104 565,02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67988671"/>
                  </a:ext>
                </a:extLst>
              </a:tr>
              <a:tr h="182279">
                <a:tc>
                  <a:txBody>
                    <a:bodyPr/>
                    <a:lstStyle/>
                    <a:p>
                      <a:pPr algn="l" fontAlgn="b">
                        <a:buNone/>
                      </a:pPr>
                      <a:r>
                        <a:rPr lang="en-ZA" sz="700" b="0" i="0" u="none" strike="noStrike">
                          <a:solidFill>
                            <a:srgbClr val="000000"/>
                          </a:solidFill>
                          <a:effectLst/>
                          <a:latin typeface="Calibri" panose="020F0502020204030204" pitchFamily="34" charset="0"/>
                        </a:rPr>
                        <a:t>Fines, penalties and forfeits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628 653,00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628 653,00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655 685,08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685 846,59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716 023,84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6763181"/>
                  </a:ext>
                </a:extLst>
              </a:tr>
              <a:tr h="182279">
                <a:tc>
                  <a:txBody>
                    <a:bodyPr/>
                    <a:lstStyle/>
                    <a:p>
                      <a:pPr algn="l" fontAlgn="b">
                        <a:buNone/>
                      </a:pPr>
                      <a:r>
                        <a:rPr lang="en-ZA" sz="700" b="0" i="0" u="none" strike="noStrike">
                          <a:solidFill>
                            <a:srgbClr val="000000"/>
                          </a:solidFill>
                          <a:effectLst/>
                          <a:latin typeface="Calibri" panose="020F0502020204030204" pitchFamily="34" charset="0"/>
                        </a:rPr>
                        <a:t>Licences and permits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23 626 958,00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23 626 958,00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24 642 917,19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25 776 491,38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26 910 657,01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9585818"/>
                  </a:ext>
                </a:extLst>
              </a:tr>
              <a:tr h="182279">
                <a:tc>
                  <a:txBody>
                    <a:bodyPr/>
                    <a:lstStyle/>
                    <a:p>
                      <a:pPr algn="l" fontAlgn="b">
                        <a:buNone/>
                      </a:pPr>
                      <a:r>
                        <a:rPr lang="en-ZA" sz="700" b="0" i="0" u="none" strike="noStrike">
                          <a:solidFill>
                            <a:srgbClr val="000000"/>
                          </a:solidFill>
                          <a:effectLst/>
                          <a:latin typeface="Calibri" panose="020F0502020204030204" pitchFamily="34" charset="0"/>
                        </a:rPr>
                        <a:t>Agency services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3 532 839,00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3 532 839,00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3 684 751,08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3 854 249,63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4 023 836,61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6182465"/>
                  </a:ext>
                </a:extLst>
              </a:tr>
              <a:tr h="182279">
                <a:tc>
                  <a:txBody>
                    <a:bodyPr/>
                    <a:lstStyle/>
                    <a:p>
                      <a:pPr algn="l" fontAlgn="b">
                        <a:buNone/>
                      </a:pPr>
                      <a:r>
                        <a:rPr lang="en-ZA" sz="700" b="0" i="0" u="none" strike="noStrike">
                          <a:solidFill>
                            <a:srgbClr val="000000"/>
                          </a:solidFill>
                          <a:effectLst/>
                          <a:latin typeface="Calibri" panose="020F0502020204030204" pitchFamily="34" charset="0"/>
                        </a:rPr>
                        <a:t>Transfers and subsidies</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423 528 200,00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416 302 365,00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410 348 250,00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398 459 350,00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416 479 900,00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1541670"/>
                  </a:ext>
                </a:extLst>
              </a:tr>
              <a:tr h="182279">
                <a:tc>
                  <a:txBody>
                    <a:bodyPr/>
                    <a:lstStyle/>
                    <a:p>
                      <a:pPr algn="l" fontAlgn="b">
                        <a:buNone/>
                      </a:pPr>
                      <a:r>
                        <a:rPr lang="en-ZA" sz="700" b="0" i="0" u="none" strike="noStrike">
                          <a:solidFill>
                            <a:srgbClr val="000000"/>
                          </a:solidFill>
                          <a:effectLst/>
                          <a:latin typeface="Calibri" panose="020F0502020204030204" pitchFamily="34" charset="0"/>
                        </a:rPr>
                        <a:t>Other revenue</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336 458,00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336 458,00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350 925,69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367 068,28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383 219,28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467755"/>
                  </a:ext>
                </a:extLst>
              </a:tr>
              <a:tr h="182279">
                <a:tc>
                  <a:txBody>
                    <a:bodyPr/>
                    <a:lstStyle/>
                    <a:p>
                      <a:pPr algn="l" fontAlgn="b">
                        <a:buNone/>
                      </a:pPr>
                      <a:r>
                        <a:rPr lang="en-GB" sz="700" b="0" i="0" u="none" strike="noStrike">
                          <a:solidFill>
                            <a:srgbClr val="000000"/>
                          </a:solidFill>
                          <a:effectLst/>
                          <a:latin typeface="Calibri" panose="020F0502020204030204" pitchFamily="34" charset="0"/>
                        </a:rPr>
                        <a:t>Gains on disposal of PPE</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839 200,00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839 200,00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875 285,60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915 548,74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955 832,88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66729046"/>
                  </a:ext>
                </a:extLst>
              </a:tr>
              <a:tr h="204010">
                <a:tc>
                  <a:txBody>
                    <a:bodyPr/>
                    <a:lstStyle/>
                    <a:p>
                      <a:pPr algn="l" fontAlgn="b">
                        <a:buNone/>
                      </a:pPr>
                      <a:r>
                        <a:rPr lang="en-GB" sz="700" b="1" i="0" u="none" strike="noStrike">
                          <a:solidFill>
                            <a:srgbClr val="000000"/>
                          </a:solidFill>
                          <a:effectLst/>
                          <a:latin typeface="Calibri" panose="020F0502020204030204" pitchFamily="34" charset="0"/>
                        </a:rPr>
                        <a:t>Total Revenue (excluding capital transfers and contributions)</a:t>
                      </a:r>
                      <a:endParaRPr lang="en-GB"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522 367 147,00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515 141 312,00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515 408 492,78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508 352 363,94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531 208 206,56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5416796"/>
                  </a:ext>
                </a:extLst>
              </a:tr>
              <a:tr h="182279">
                <a:tc>
                  <a:txBody>
                    <a:bodyPr/>
                    <a:lstStyle/>
                    <a:p>
                      <a:pPr algn="l" fontAlgn="b">
                        <a:buNone/>
                      </a:pPr>
                      <a:r>
                        <a:rPr lang="en-ZA" sz="700" b="1" i="0" u="none" strike="noStrike">
                          <a:solidFill>
                            <a:srgbClr val="000000"/>
                          </a:solidFill>
                          <a:effectLst/>
                          <a:latin typeface="Calibri" panose="020F0502020204030204" pitchFamily="34" charset="0"/>
                        </a:rPr>
                        <a:t>Capital Grant</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68 593 800,00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80 904 615,00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77 125 750,00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73 441 650,00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76 815 100,00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8934964"/>
                  </a:ext>
                </a:extLst>
              </a:tr>
              <a:tr h="326530">
                <a:tc>
                  <a:txBody>
                    <a:bodyPr/>
                    <a:lstStyle/>
                    <a:p>
                      <a:pPr algn="l" fontAlgn="b">
                        <a:buNone/>
                      </a:pPr>
                      <a:r>
                        <a:rPr lang="en-GB" sz="700" b="1" i="0" u="none" strike="noStrike" dirty="0">
                          <a:solidFill>
                            <a:srgbClr val="000000"/>
                          </a:solidFill>
                          <a:effectLst/>
                          <a:latin typeface="Calibri" panose="020F0502020204030204" pitchFamily="34" charset="0"/>
                        </a:rPr>
                        <a:t>Total Revenue (including capital transfers and contributions)</a:t>
                      </a:r>
                      <a:endParaRPr lang="en-GB" sz="1100" b="0" i="0" u="none" strike="noStrike" dirty="0">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590 960 947,00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596 045 927,00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592 534 242,78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581 794 013,94 </a:t>
                      </a:r>
                      <a:endParaRPr lang="en-ZA" sz="1100" b="0" i="0" u="none" strike="noStrike">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dirty="0">
                          <a:solidFill>
                            <a:srgbClr val="000000"/>
                          </a:solidFill>
                          <a:effectLst/>
                          <a:latin typeface="Calibri" panose="020F0502020204030204" pitchFamily="34" charset="0"/>
                        </a:rPr>
                        <a:t>-                608 023 306,56 </a:t>
                      </a:r>
                      <a:endParaRPr lang="en-ZA" sz="1100" b="0" i="0" u="none" strike="noStrike" dirty="0">
                        <a:effectLst/>
                        <a:latin typeface="Arial" panose="020B0604020202020204" pitchFamily="34" charset="0"/>
                      </a:endParaRPr>
                    </a:p>
                  </a:txBody>
                  <a:tcPr marL="4636" marR="4636" marT="463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84762261"/>
                  </a:ext>
                </a:extLst>
              </a:tr>
            </a:tbl>
          </a:graphicData>
        </a:graphic>
      </p:graphicFrame>
    </p:spTree>
    <p:extLst>
      <p:ext uri="{BB962C8B-B14F-4D97-AF65-F5344CB8AC3E}">
        <p14:creationId xmlns:p14="http://schemas.microsoft.com/office/powerpoint/2010/main" val="2541875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7AA68-F9C3-31BB-EBCD-11EF8093A675}"/>
              </a:ext>
            </a:extLst>
          </p:cNvPr>
          <p:cNvSpPr>
            <a:spLocks noGrp="1"/>
          </p:cNvSpPr>
          <p:nvPr>
            <p:ph type="title"/>
          </p:nvPr>
        </p:nvSpPr>
        <p:spPr>
          <a:xfrm>
            <a:off x="629744" y="260648"/>
            <a:ext cx="6343941" cy="1669752"/>
          </a:xfrm>
        </p:spPr>
        <p:txBody>
          <a:bodyPr>
            <a:normAutofit/>
          </a:bodyPr>
          <a:lstStyle/>
          <a:p>
            <a:r>
              <a:rPr lang="en-ZA" sz="1800" dirty="0"/>
              <a:t>EXPENDITURE</a:t>
            </a:r>
          </a:p>
        </p:txBody>
      </p:sp>
      <p:sp>
        <p:nvSpPr>
          <p:cNvPr id="4" name="Slide Number Placeholder 3">
            <a:extLst>
              <a:ext uri="{FF2B5EF4-FFF2-40B4-BE49-F238E27FC236}">
                <a16:creationId xmlns:a16="http://schemas.microsoft.com/office/drawing/2014/main" id="{C0E25DE3-287F-D3FF-80C1-C91A695F8763}"/>
              </a:ext>
            </a:extLst>
          </p:cNvPr>
          <p:cNvSpPr>
            <a:spLocks noGrp="1"/>
          </p:cNvSpPr>
          <p:nvPr>
            <p:ph type="sldNum" sz="quarter" idx="12"/>
          </p:nvPr>
        </p:nvSpPr>
        <p:spPr>
          <a:xfrm>
            <a:off x="6442997" y="6041362"/>
            <a:ext cx="512504" cy="365125"/>
          </a:xfrm>
        </p:spPr>
        <p:txBody>
          <a:bodyPr>
            <a:normAutofit/>
          </a:bodyPr>
          <a:lstStyle/>
          <a:p>
            <a:pPr>
              <a:spcAft>
                <a:spcPts val="600"/>
              </a:spcAft>
            </a:pPr>
            <a:fld id="{88C9A171-2E76-4D44-9C13-6A085DA1FD1E}" type="slidenum">
              <a:rPr lang="en-ZA" smtClean="0"/>
              <a:pPr>
                <a:spcAft>
                  <a:spcPts val="600"/>
                </a:spcAft>
              </a:pPr>
              <a:t>19</a:t>
            </a:fld>
            <a:endParaRPr lang="en-ZA"/>
          </a:p>
        </p:txBody>
      </p:sp>
      <p:graphicFrame>
        <p:nvGraphicFramePr>
          <p:cNvPr id="5" name="Content Placeholder 4">
            <a:extLst>
              <a:ext uri="{FF2B5EF4-FFF2-40B4-BE49-F238E27FC236}">
                <a16:creationId xmlns:a16="http://schemas.microsoft.com/office/drawing/2014/main" id="{589DD0B7-2EC8-4E97-CEAF-68AC2F8A5747}"/>
              </a:ext>
            </a:extLst>
          </p:cNvPr>
          <p:cNvGraphicFramePr>
            <a:graphicFrameLocks noGrp="1"/>
          </p:cNvGraphicFramePr>
          <p:nvPr>
            <p:ph idx="1"/>
            <p:extLst>
              <p:ext uri="{D42A27DB-BD31-4B8C-83A1-F6EECF244321}">
                <p14:modId xmlns:p14="http://schemas.microsoft.com/office/powerpoint/2010/main" val="730178593"/>
              </p:ext>
            </p:extLst>
          </p:nvPr>
        </p:nvGraphicFramePr>
        <p:xfrm>
          <a:off x="323528" y="620689"/>
          <a:ext cx="7704853" cy="4608503"/>
        </p:xfrm>
        <a:graphic>
          <a:graphicData uri="http://schemas.openxmlformats.org/drawingml/2006/table">
            <a:tbl>
              <a:tblPr/>
              <a:tblGrid>
                <a:gridCol w="1367489">
                  <a:extLst>
                    <a:ext uri="{9D8B030D-6E8A-4147-A177-3AD203B41FA5}">
                      <a16:colId xmlns:a16="http://schemas.microsoft.com/office/drawing/2014/main" val="4279167061"/>
                    </a:ext>
                  </a:extLst>
                </a:gridCol>
                <a:gridCol w="1091325">
                  <a:extLst>
                    <a:ext uri="{9D8B030D-6E8A-4147-A177-3AD203B41FA5}">
                      <a16:colId xmlns:a16="http://schemas.microsoft.com/office/drawing/2014/main" val="1396308089"/>
                    </a:ext>
                  </a:extLst>
                </a:gridCol>
                <a:gridCol w="1414430">
                  <a:extLst>
                    <a:ext uri="{9D8B030D-6E8A-4147-A177-3AD203B41FA5}">
                      <a16:colId xmlns:a16="http://schemas.microsoft.com/office/drawing/2014/main" val="1020902873"/>
                    </a:ext>
                  </a:extLst>
                </a:gridCol>
                <a:gridCol w="1277203">
                  <a:extLst>
                    <a:ext uri="{9D8B030D-6E8A-4147-A177-3AD203B41FA5}">
                      <a16:colId xmlns:a16="http://schemas.microsoft.com/office/drawing/2014/main" val="1914711932"/>
                    </a:ext>
                  </a:extLst>
                </a:gridCol>
                <a:gridCol w="1277203">
                  <a:extLst>
                    <a:ext uri="{9D8B030D-6E8A-4147-A177-3AD203B41FA5}">
                      <a16:colId xmlns:a16="http://schemas.microsoft.com/office/drawing/2014/main" val="304242063"/>
                    </a:ext>
                  </a:extLst>
                </a:gridCol>
                <a:gridCol w="1277203">
                  <a:extLst>
                    <a:ext uri="{9D8B030D-6E8A-4147-A177-3AD203B41FA5}">
                      <a16:colId xmlns:a16="http://schemas.microsoft.com/office/drawing/2014/main" val="2311993093"/>
                    </a:ext>
                  </a:extLst>
                </a:gridCol>
              </a:tblGrid>
              <a:tr h="165825">
                <a:tc>
                  <a:txBody>
                    <a:bodyPr/>
                    <a:lstStyle/>
                    <a:p>
                      <a:pPr algn="l" fontAlgn="b">
                        <a:buNone/>
                      </a:pPr>
                      <a:r>
                        <a:rPr lang="en-ZA" sz="700" b="1" i="0" u="none" strike="noStrike">
                          <a:solidFill>
                            <a:srgbClr val="000000"/>
                          </a:solidFill>
                          <a:effectLst/>
                          <a:latin typeface="Calibri" panose="020F0502020204030204" pitchFamily="34" charset="0"/>
                        </a:rPr>
                        <a:t>Description</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Budget 2024-25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Adjusted Bududget 2024-25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2025-26</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2026-27</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Budget 2026-28</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85810459"/>
                  </a:ext>
                </a:extLst>
              </a:tr>
              <a:tr h="165825">
                <a:tc>
                  <a:txBody>
                    <a:bodyPr/>
                    <a:lstStyle/>
                    <a:p>
                      <a:pPr algn="l" fontAlgn="b">
                        <a:buNone/>
                      </a:pPr>
                      <a:r>
                        <a:rPr lang="en-ZA" sz="700" b="1" i="0" u="none" strike="noStrike">
                          <a:solidFill>
                            <a:srgbClr val="000000"/>
                          </a:solidFill>
                          <a:effectLst/>
                          <a:latin typeface="Calibri" panose="020F0502020204030204" pitchFamily="34" charset="0"/>
                        </a:rPr>
                        <a:t>Description</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31683115"/>
                  </a:ext>
                </a:extLst>
              </a:tr>
              <a:tr h="165825">
                <a:tc>
                  <a:txBody>
                    <a:bodyPr/>
                    <a:lstStyle/>
                    <a:p>
                      <a:pPr algn="l" fontAlgn="b">
                        <a:buNone/>
                      </a:pPr>
                      <a:r>
                        <a:rPr lang="en-ZA" sz="700" b="1" i="0" u="none" strike="noStrike" dirty="0">
                          <a:solidFill>
                            <a:srgbClr val="000000"/>
                          </a:solidFill>
                          <a:effectLst/>
                          <a:latin typeface="Calibri" panose="020F0502020204030204" pitchFamily="34" charset="0"/>
                        </a:rPr>
                        <a:t>Expenditure By Type</a:t>
                      </a:r>
                      <a:endParaRPr lang="en-ZA" sz="1200" b="0" i="0" u="none" strike="noStrike" dirty="0">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261095176"/>
                  </a:ext>
                </a:extLst>
              </a:tr>
              <a:tr h="165825">
                <a:tc>
                  <a:txBody>
                    <a:bodyPr/>
                    <a:lstStyle/>
                    <a:p>
                      <a:pPr algn="l" fontAlgn="b">
                        <a:buNone/>
                      </a:pPr>
                      <a:r>
                        <a:rPr lang="en-ZA" sz="700" b="0" i="0" u="none" strike="noStrike">
                          <a:solidFill>
                            <a:srgbClr val="000000"/>
                          </a:solidFill>
                          <a:effectLst/>
                          <a:latin typeface="Calibri" panose="020F0502020204030204" pitchFamily="34" charset="0"/>
                        </a:rPr>
                        <a:t>Employee related costs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151 911 520,00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152 061 520,00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161 028 934,59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165 935 785,02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173 188 342,09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26424999"/>
                  </a:ext>
                </a:extLst>
              </a:tr>
              <a:tr h="165825">
                <a:tc>
                  <a:txBody>
                    <a:bodyPr/>
                    <a:lstStyle/>
                    <a:p>
                      <a:pPr algn="l" fontAlgn="b">
                        <a:buNone/>
                      </a:pPr>
                      <a:r>
                        <a:rPr lang="en-ZA" sz="700" b="0" i="0" u="none" strike="noStrike">
                          <a:solidFill>
                            <a:srgbClr val="000000"/>
                          </a:solidFill>
                          <a:effectLst/>
                          <a:latin typeface="Calibri" panose="020F0502020204030204" pitchFamily="34" charset="0"/>
                        </a:rPr>
                        <a:t>Remuneration of councillors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32 821 353,00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32 821 353,00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34 232 671,18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35 807 374,05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37 382 898,51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1746191"/>
                  </a:ext>
                </a:extLst>
              </a:tr>
              <a:tr h="165825">
                <a:tc>
                  <a:txBody>
                    <a:bodyPr/>
                    <a:lstStyle/>
                    <a:p>
                      <a:pPr algn="l" fontAlgn="b">
                        <a:buNone/>
                      </a:pPr>
                      <a:r>
                        <a:rPr lang="en-ZA" sz="700" b="0" i="0" u="none" strike="noStrike">
                          <a:solidFill>
                            <a:srgbClr val="000000"/>
                          </a:solidFill>
                          <a:effectLst/>
                          <a:latin typeface="Calibri" panose="020F0502020204030204" pitchFamily="34" charset="0"/>
                        </a:rPr>
                        <a:t>Debt impairment</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14 000 000,00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45 250 000,00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47 286 250,00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48 468 406,25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64767390"/>
                  </a:ext>
                </a:extLst>
              </a:tr>
              <a:tr h="165825">
                <a:tc>
                  <a:txBody>
                    <a:bodyPr/>
                    <a:lstStyle/>
                    <a:p>
                      <a:pPr algn="l" fontAlgn="b">
                        <a:buNone/>
                      </a:pPr>
                      <a:r>
                        <a:rPr lang="en-ZA" sz="700" b="0" i="0" u="none" strike="noStrike">
                          <a:solidFill>
                            <a:srgbClr val="000000"/>
                          </a:solidFill>
                          <a:effectLst/>
                          <a:latin typeface="Calibri" panose="020F0502020204030204" pitchFamily="34" charset="0"/>
                        </a:rPr>
                        <a:t>Depreciation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27 003 864,00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27 003 864,00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61 470 500,00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64 236 672,50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65 842 589,32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6852998"/>
                  </a:ext>
                </a:extLst>
              </a:tr>
              <a:tr h="165825">
                <a:tc>
                  <a:txBody>
                    <a:bodyPr/>
                    <a:lstStyle/>
                    <a:p>
                      <a:pPr algn="l" fontAlgn="b">
                        <a:buNone/>
                      </a:pPr>
                      <a:r>
                        <a:rPr lang="en-ZA" sz="700" b="0" i="0" u="none" strike="noStrike">
                          <a:solidFill>
                            <a:srgbClr val="000000"/>
                          </a:solidFill>
                          <a:effectLst/>
                          <a:latin typeface="Calibri" panose="020F0502020204030204" pitchFamily="34" charset="0"/>
                        </a:rPr>
                        <a:t>Finance charges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81 121,00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81 121,00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1 200 000,00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1 254 000,00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1 285 350,00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3374841"/>
                  </a:ext>
                </a:extLst>
              </a:tr>
              <a:tr h="165825">
                <a:tc>
                  <a:txBody>
                    <a:bodyPr/>
                    <a:lstStyle/>
                    <a:p>
                      <a:pPr algn="l" fontAlgn="b">
                        <a:buNone/>
                      </a:pPr>
                      <a:r>
                        <a:rPr lang="en-ZA" sz="700" b="0" i="0" u="none" strike="noStrike">
                          <a:solidFill>
                            <a:srgbClr val="000000"/>
                          </a:solidFill>
                          <a:effectLst/>
                          <a:latin typeface="Calibri" panose="020F0502020204030204" pitchFamily="34" charset="0"/>
                        </a:rPr>
                        <a:t>Bulk purchases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22 614 587,00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22 614 587,00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25 174 558,25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26 332 587,93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27 491 221,80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38282582"/>
                  </a:ext>
                </a:extLst>
              </a:tr>
              <a:tr h="165825">
                <a:tc>
                  <a:txBody>
                    <a:bodyPr/>
                    <a:lstStyle/>
                    <a:p>
                      <a:pPr algn="l" fontAlgn="b">
                        <a:buNone/>
                      </a:pPr>
                      <a:r>
                        <a:rPr lang="en-ZA" sz="700" b="0" i="0" u="none" strike="noStrike">
                          <a:solidFill>
                            <a:srgbClr val="000000"/>
                          </a:solidFill>
                          <a:effectLst/>
                          <a:latin typeface="Calibri" panose="020F0502020204030204" pitchFamily="34" charset="0"/>
                        </a:rPr>
                        <a:t>Other materials - Inventory</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12 546 516,00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12 396 516,00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12 929 566,19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13 524 326,23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14 119 396,59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51260287"/>
                  </a:ext>
                </a:extLst>
              </a:tr>
              <a:tr h="165825">
                <a:tc>
                  <a:txBody>
                    <a:bodyPr/>
                    <a:lstStyle/>
                    <a:p>
                      <a:pPr algn="l" fontAlgn="b">
                        <a:buNone/>
                      </a:pPr>
                      <a:r>
                        <a:rPr lang="en-ZA" sz="700" b="0" i="0" u="none" strike="noStrike">
                          <a:solidFill>
                            <a:srgbClr val="000000"/>
                          </a:solidFill>
                          <a:effectLst/>
                          <a:latin typeface="Calibri" panose="020F0502020204030204" pitchFamily="34" charset="0"/>
                        </a:rPr>
                        <a:t>Contracted services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114 984 416,00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126 611 371,00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127 920 779,77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122 783 288,12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126 074 548,36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51553265"/>
                  </a:ext>
                </a:extLst>
              </a:tr>
              <a:tr h="165825">
                <a:tc>
                  <a:txBody>
                    <a:bodyPr/>
                    <a:lstStyle/>
                    <a:p>
                      <a:pPr algn="l" fontAlgn="b">
                        <a:buNone/>
                      </a:pPr>
                      <a:r>
                        <a:rPr lang="en-ZA" sz="700" b="0" i="0" u="none" strike="noStrike">
                          <a:solidFill>
                            <a:srgbClr val="000000"/>
                          </a:solidFill>
                          <a:effectLst/>
                          <a:latin typeface="Calibri" panose="020F0502020204030204" pitchFamily="34" charset="0"/>
                        </a:rPr>
                        <a:t>Transfers and subsidies</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85690956"/>
                  </a:ext>
                </a:extLst>
              </a:tr>
              <a:tr h="165825">
                <a:tc>
                  <a:txBody>
                    <a:bodyPr/>
                    <a:lstStyle/>
                    <a:p>
                      <a:pPr algn="l" fontAlgn="b">
                        <a:buNone/>
                      </a:pPr>
                      <a:r>
                        <a:rPr lang="en-ZA" sz="700" b="0" i="0" u="none" strike="noStrike" dirty="0">
                          <a:solidFill>
                            <a:srgbClr val="000000"/>
                          </a:solidFill>
                          <a:effectLst/>
                          <a:latin typeface="Calibri" panose="020F0502020204030204" pitchFamily="34" charset="0"/>
                        </a:rPr>
                        <a:t>Other expenditure</a:t>
                      </a:r>
                      <a:endParaRPr lang="en-ZA" sz="1200" b="0" i="0" u="none" strike="noStrike" dirty="0">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89 609 418,00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93 211 723,00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95 307 521,85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99 667 867,85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104 015 370,04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92222689"/>
                  </a:ext>
                </a:extLst>
              </a:tr>
              <a:tr h="297053">
                <a:tc>
                  <a:txBody>
                    <a:bodyPr/>
                    <a:lstStyle/>
                    <a:p>
                      <a:pPr algn="l" fontAlgn="b">
                        <a:buNone/>
                      </a:pPr>
                      <a:r>
                        <a:rPr lang="en-ZA" sz="700" b="0" i="0" u="none" strike="noStrike">
                          <a:solidFill>
                            <a:srgbClr val="000000"/>
                          </a:solidFill>
                          <a:effectLst/>
                          <a:latin typeface="Calibri" panose="020F0502020204030204" pitchFamily="34" charset="0"/>
                        </a:rPr>
                        <a:t>Irrecoverable Debts written off</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15 955 164,00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1 955 164,00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2 039 236,05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2 133 040,91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2 226 894,71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47940070"/>
                  </a:ext>
                </a:extLst>
              </a:tr>
              <a:tr h="165825">
                <a:tc>
                  <a:txBody>
                    <a:bodyPr/>
                    <a:lstStyle/>
                    <a:p>
                      <a:pPr algn="l" fontAlgn="b">
                        <a:buNone/>
                      </a:pPr>
                      <a:r>
                        <a:rPr lang="en-GB" sz="700" b="0" i="0" u="none" strike="noStrike">
                          <a:solidFill>
                            <a:srgbClr val="000000"/>
                          </a:solidFill>
                          <a:effectLst/>
                          <a:latin typeface="Calibri" panose="020F0502020204030204" pitchFamily="34" charset="0"/>
                        </a:rPr>
                        <a:t>Loss on disposal of PPE</a:t>
                      </a:r>
                      <a:endParaRPr lang="en-GB"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502831745"/>
                  </a:ext>
                </a:extLst>
              </a:tr>
              <a:tr h="165825">
                <a:tc>
                  <a:txBody>
                    <a:bodyPr/>
                    <a:lstStyle/>
                    <a:p>
                      <a:pPr algn="l" fontAlgn="b">
                        <a:buNone/>
                      </a:pPr>
                      <a:r>
                        <a:rPr lang="en-ZA" sz="700" b="1" i="0" u="none" strike="noStrike">
                          <a:solidFill>
                            <a:srgbClr val="000000"/>
                          </a:solidFill>
                          <a:effectLst/>
                          <a:latin typeface="Calibri" panose="020F0502020204030204" pitchFamily="34" charset="0"/>
                        </a:rPr>
                        <a:t>Total Expenditure</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467 527 959,00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482 757 219,00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566 553 767,88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578 961 192,62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600 095 017,66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7938887"/>
                  </a:ext>
                </a:extLst>
              </a:tr>
              <a:tr h="165825">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641314"/>
                  </a:ext>
                </a:extLst>
              </a:tr>
              <a:tr h="165825">
                <a:tc>
                  <a:txBody>
                    <a:bodyPr/>
                    <a:lstStyle/>
                    <a:p>
                      <a:pPr algn="l" fontAlgn="b">
                        <a:buNone/>
                      </a:pPr>
                      <a:r>
                        <a:rPr lang="en-ZA" sz="700" b="1" i="0" u="none" strike="noStrike">
                          <a:solidFill>
                            <a:srgbClr val="000000"/>
                          </a:solidFill>
                          <a:effectLst/>
                          <a:latin typeface="Calibri" panose="020F0502020204030204" pitchFamily="34" charset="0"/>
                        </a:rPr>
                        <a:t>Surplus/Deficit</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123 432 988,00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113 288 708,00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25 980 474,90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2 832 821,32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7 928 288,90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304554"/>
                  </a:ext>
                </a:extLst>
              </a:tr>
              <a:tr h="165825">
                <a:tc>
                  <a:txBody>
                    <a:bodyPr/>
                    <a:lstStyle/>
                    <a:p>
                      <a:pPr algn="l" fontAlgn="b">
                        <a:buNone/>
                      </a:pPr>
                      <a:r>
                        <a:rPr lang="en-ZA" sz="700" b="1" i="0" u="none" strike="noStrike">
                          <a:solidFill>
                            <a:srgbClr val="000000"/>
                          </a:solidFill>
                          <a:effectLst/>
                          <a:latin typeface="Calibri" panose="020F0502020204030204" pitchFamily="34" charset="0"/>
                        </a:rPr>
                        <a:t>Investment Withdrawal</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9 500 000,00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8602295"/>
                  </a:ext>
                </a:extLst>
              </a:tr>
              <a:tr h="165825">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64856263"/>
                  </a:ext>
                </a:extLst>
              </a:tr>
              <a:tr h="165825">
                <a:tc>
                  <a:txBody>
                    <a:bodyPr/>
                    <a:lstStyle/>
                    <a:p>
                      <a:pPr algn="l" fontAlgn="b">
                        <a:buNone/>
                      </a:pPr>
                      <a:r>
                        <a:rPr lang="en-ZA" sz="700" b="0" i="0" u="none" strike="noStrike">
                          <a:solidFill>
                            <a:srgbClr val="000000"/>
                          </a:solidFill>
                          <a:effectLst/>
                          <a:latin typeface="Calibri" panose="020F0502020204030204" pitchFamily="34" charset="0"/>
                        </a:rPr>
                        <a:t>Capital Projects Own</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54 615 125,00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41 633 500,00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28 920 000,00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28 704 080,00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14 000 000,00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37920644"/>
                  </a:ext>
                </a:extLst>
              </a:tr>
              <a:tr h="165825">
                <a:tc>
                  <a:txBody>
                    <a:bodyPr/>
                    <a:lstStyle/>
                    <a:p>
                      <a:pPr algn="l" fontAlgn="b">
                        <a:buNone/>
                      </a:pPr>
                      <a:r>
                        <a:rPr lang="en-ZA" sz="700" b="0" i="0" u="none" strike="noStrike">
                          <a:solidFill>
                            <a:srgbClr val="000000"/>
                          </a:solidFill>
                          <a:effectLst/>
                          <a:latin typeface="Calibri" panose="020F0502020204030204" pitchFamily="34" charset="0"/>
                        </a:rPr>
                        <a:t>Capital Projects MIG</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68 593 800,00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68 623 800,00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77 125 750,00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73 464 100,00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76 815 100,00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77860656"/>
                  </a:ext>
                </a:extLst>
              </a:tr>
              <a:tr h="165825">
                <a:tc>
                  <a:txBody>
                    <a:bodyPr/>
                    <a:lstStyle/>
                    <a:p>
                      <a:pPr algn="l" fontAlgn="b">
                        <a:buNone/>
                      </a:pPr>
                      <a:r>
                        <a:rPr lang="en-ZA" sz="700" b="0" i="0" u="none" strike="noStrike">
                          <a:solidFill>
                            <a:srgbClr val="000000"/>
                          </a:solidFill>
                          <a:effectLst/>
                          <a:latin typeface="Calibri" panose="020F0502020204030204" pitchFamily="34" charset="0"/>
                        </a:rPr>
                        <a:t>DRMG</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12 280 810,00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02367874"/>
                  </a:ext>
                </a:extLst>
              </a:tr>
              <a:tr h="165825">
                <a:tc>
                  <a:txBody>
                    <a:bodyPr/>
                    <a:lstStyle/>
                    <a:p>
                      <a:pPr algn="l" fontAlgn="b">
                        <a:buNone/>
                      </a:pPr>
                      <a:r>
                        <a:rPr lang="en-ZA" sz="700" b="0" i="0" u="none" strike="noStrike">
                          <a:solidFill>
                            <a:srgbClr val="000000"/>
                          </a:solidFill>
                          <a:effectLst/>
                          <a:latin typeface="Calibri" panose="020F0502020204030204" pitchFamily="34" charset="0"/>
                        </a:rPr>
                        <a:t>Total Capital Projects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123 208 925,00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122 538 110,00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106 045 750,00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102 168 180,00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90 815 100,00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0840966"/>
                  </a:ext>
                </a:extLst>
              </a:tr>
              <a:tr h="165825">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6592348"/>
                  </a:ext>
                </a:extLst>
              </a:tr>
              <a:tr h="165825">
                <a:tc>
                  <a:txBody>
                    <a:bodyPr/>
                    <a:lstStyle/>
                    <a:p>
                      <a:pPr algn="l" fontAlgn="b">
                        <a:buNone/>
                      </a:pPr>
                      <a:r>
                        <a:rPr lang="en-ZA" sz="700" b="0" i="0" u="none" strike="noStrike">
                          <a:solidFill>
                            <a:srgbClr val="000000"/>
                          </a:solidFill>
                          <a:effectLst/>
                          <a:latin typeface="Calibri" panose="020F0502020204030204" pitchFamily="34" charset="0"/>
                        </a:rPr>
                        <a:t>Surplus/Deficit</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(224 063,00)</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(250 598,00)</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80 065 275,10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99 335 358,68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1" i="0" u="none" strike="noStrike">
                          <a:solidFill>
                            <a:srgbClr val="000000"/>
                          </a:solidFill>
                          <a:effectLst/>
                          <a:latin typeface="Calibri" panose="020F0502020204030204" pitchFamily="34" charset="0"/>
                        </a:rPr>
                        <a:t>                    82 886 811,10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9832704"/>
                  </a:ext>
                </a:extLst>
              </a:tr>
              <a:tr h="165825">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a:solidFill>
                            <a:srgbClr val="000000"/>
                          </a:solidFill>
                          <a:effectLst/>
                          <a:latin typeface="Calibri" panose="020F0502020204030204" pitchFamily="34" charset="0"/>
                        </a:rPr>
                        <a:t> </a:t>
                      </a:r>
                      <a:endParaRPr lang="en-ZA" sz="1200" b="0" i="0" u="none" strike="noStrike">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buNone/>
                      </a:pPr>
                      <a:r>
                        <a:rPr lang="en-ZA" sz="700" b="0" i="0" u="none" strike="noStrike" dirty="0">
                          <a:solidFill>
                            <a:srgbClr val="000000"/>
                          </a:solidFill>
                          <a:effectLst/>
                          <a:latin typeface="Calibri" panose="020F0502020204030204" pitchFamily="34" charset="0"/>
                        </a:rPr>
                        <a:t> </a:t>
                      </a:r>
                      <a:endParaRPr lang="en-ZA" sz="1200" b="0" i="0" u="none" strike="noStrike" dirty="0">
                        <a:effectLst/>
                        <a:latin typeface="Arial" panose="020B0604020202020204" pitchFamily="34" charset="0"/>
                      </a:endParaRPr>
                    </a:p>
                  </a:txBody>
                  <a:tcPr marL="5011" marR="5011" marT="501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11015540"/>
                  </a:ext>
                </a:extLst>
              </a:tr>
            </a:tbl>
          </a:graphicData>
        </a:graphic>
      </p:graphicFrame>
    </p:spTree>
    <p:extLst>
      <p:ext uri="{BB962C8B-B14F-4D97-AF65-F5344CB8AC3E}">
        <p14:creationId xmlns:p14="http://schemas.microsoft.com/office/powerpoint/2010/main" val="3994507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E0B1B-1575-BBFD-4A7D-1664A56888A8}"/>
              </a:ext>
            </a:extLst>
          </p:cNvPr>
          <p:cNvSpPr>
            <a:spLocks noGrp="1"/>
          </p:cNvSpPr>
          <p:nvPr>
            <p:ph type="title"/>
          </p:nvPr>
        </p:nvSpPr>
        <p:spPr/>
        <p:txBody>
          <a:bodyPr>
            <a:normAutofit fontScale="90000"/>
          </a:bodyPr>
          <a:lstStyle/>
          <a:p>
            <a:r>
              <a:rPr lang="en-US" b="1" dirty="0">
                <a:latin typeface="Cambria" panose="02040503050406030204" pitchFamily="18" charset="0"/>
                <a:ea typeface="Calibri" panose="020F0502020204030204" pitchFamily="34" charset="0"/>
                <a:cs typeface="Calibri" panose="020F0502020204030204" pitchFamily="34" charset="0"/>
              </a:rPr>
              <a:t>The Greater Letaba Municipality Vision</a:t>
            </a:r>
            <a:br>
              <a:rPr lang="en-GB" dirty="0">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3" name="Content Placeholder 2">
            <a:extLst>
              <a:ext uri="{FF2B5EF4-FFF2-40B4-BE49-F238E27FC236}">
                <a16:creationId xmlns:a16="http://schemas.microsoft.com/office/drawing/2014/main" id="{0AB1F685-CBA7-D604-59BC-3EB79A495509}"/>
              </a:ext>
            </a:extLst>
          </p:cNvPr>
          <p:cNvSpPr>
            <a:spLocks noGrp="1"/>
          </p:cNvSpPr>
          <p:nvPr>
            <p:ph idx="1"/>
          </p:nvPr>
        </p:nvSpPr>
        <p:spPr>
          <a:xfrm>
            <a:off x="539552" y="1752741"/>
            <a:ext cx="6417761" cy="4340555"/>
          </a:xfrm>
        </p:spPr>
        <p:txBody>
          <a:bodyPr>
            <a:normAutofit fontScale="92500" lnSpcReduction="20000"/>
          </a:bodyPr>
          <a:lstStyle/>
          <a:p>
            <a:pPr algn="just">
              <a:lnSpc>
                <a:spcPct val="150000"/>
              </a:lnSpc>
              <a:spcAft>
                <a:spcPts val="1000"/>
              </a:spcAft>
            </a:pPr>
            <a:r>
              <a:rPr lang="en-ZA" sz="1800" dirty="0">
                <a:effectLst/>
                <a:latin typeface="Cambria" panose="02040503050406030204" pitchFamily="18" charset="0"/>
                <a:ea typeface="Calibri" panose="020F0502020204030204" pitchFamily="34" charset="0"/>
                <a:cs typeface="Calibri" panose="020F0502020204030204" pitchFamily="34" charset="0"/>
              </a:rPr>
              <a:t>A vision provides a compelling picture of the future and it channels all efforts of an organisation and the energy for everyone linked to it to perform in a motivated and inspired manner. Following a thorough engagement on the vision of the municipality, in the final analysis it was reviewed to cater for the mandate of local government and ensure alignment between the vision, strategy and the resource allocations.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ZA" sz="1800" b="1" dirty="0">
                <a:effectLst/>
                <a:latin typeface="Cambria" panose="02040503050406030204" pitchFamily="18" charset="0"/>
                <a:ea typeface="Calibri" panose="020F0502020204030204" pitchFamily="34" charset="0"/>
                <a:cs typeface="Calibri" panose="020F0502020204030204" pitchFamily="34" charset="0"/>
              </a:rPr>
              <a:t>The vision of the municipality is therefore as follows: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ZA" sz="1800" b="1" i="1" dirty="0">
                <a:effectLst/>
                <a:latin typeface="Cambria" panose="02040503050406030204" pitchFamily="18" charset="0"/>
                <a:ea typeface="Calibri" panose="020F0502020204030204" pitchFamily="34" charset="0"/>
                <a:cs typeface="Calibri" panose="020F0502020204030204" pitchFamily="34" charset="0"/>
              </a:rPr>
              <a:t> “To be the leading municipality in the delivery of quality services for the promotion of socio-economic development”</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45B0354D-03EA-E10A-5550-A6B5F43EA0E1}"/>
              </a:ext>
            </a:extLst>
          </p:cNvPr>
          <p:cNvSpPr>
            <a:spLocks noGrp="1"/>
          </p:cNvSpPr>
          <p:nvPr>
            <p:ph type="sldNum" sz="quarter" idx="12"/>
          </p:nvPr>
        </p:nvSpPr>
        <p:spPr/>
        <p:txBody>
          <a:bodyPr/>
          <a:lstStyle/>
          <a:p>
            <a:fld id="{88C9A171-2E76-4D44-9C13-6A085DA1FD1E}" type="slidenum">
              <a:rPr lang="en-ZA" smtClean="0"/>
              <a:t>2</a:t>
            </a:fld>
            <a:endParaRPr lang="en-ZA"/>
          </a:p>
        </p:txBody>
      </p:sp>
    </p:spTree>
    <p:extLst>
      <p:ext uri="{BB962C8B-B14F-4D97-AF65-F5344CB8AC3E}">
        <p14:creationId xmlns:p14="http://schemas.microsoft.com/office/powerpoint/2010/main" val="797010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FC782-B581-6BEB-B968-A4CEC36F1018}"/>
              </a:ext>
            </a:extLst>
          </p:cNvPr>
          <p:cNvSpPr>
            <a:spLocks noGrp="1"/>
          </p:cNvSpPr>
          <p:nvPr>
            <p:ph type="title"/>
          </p:nvPr>
        </p:nvSpPr>
        <p:spPr>
          <a:xfrm>
            <a:off x="609599" y="609600"/>
            <a:ext cx="6347713" cy="731168"/>
          </a:xfrm>
        </p:spPr>
        <p:txBody>
          <a:bodyPr/>
          <a:lstStyle/>
          <a:p>
            <a:r>
              <a:rPr lang="en-ZA"/>
              <a:t>GRANT SUMMARY</a:t>
            </a:r>
            <a:endParaRPr lang="en-ZA" dirty="0"/>
          </a:p>
        </p:txBody>
      </p:sp>
      <p:sp>
        <p:nvSpPr>
          <p:cNvPr id="4" name="Slide Number Placeholder 3">
            <a:extLst>
              <a:ext uri="{FF2B5EF4-FFF2-40B4-BE49-F238E27FC236}">
                <a16:creationId xmlns:a16="http://schemas.microsoft.com/office/drawing/2014/main" id="{E3A4CBB4-39C8-D3FA-ACD3-24AFC3FBB9EB}"/>
              </a:ext>
            </a:extLst>
          </p:cNvPr>
          <p:cNvSpPr>
            <a:spLocks noGrp="1"/>
          </p:cNvSpPr>
          <p:nvPr>
            <p:ph type="sldNum" sz="quarter" idx="12"/>
          </p:nvPr>
        </p:nvSpPr>
        <p:spPr/>
        <p:txBody>
          <a:bodyPr/>
          <a:lstStyle/>
          <a:p>
            <a:fld id="{88C9A171-2E76-4D44-9C13-6A085DA1FD1E}" type="slidenum">
              <a:rPr lang="en-ZA" smtClean="0"/>
              <a:t>20</a:t>
            </a:fld>
            <a:endParaRPr lang="en-ZA"/>
          </a:p>
        </p:txBody>
      </p:sp>
      <p:pic>
        <p:nvPicPr>
          <p:cNvPr id="5" name="Content Placeholder 4">
            <a:extLst>
              <a:ext uri="{FF2B5EF4-FFF2-40B4-BE49-F238E27FC236}">
                <a16:creationId xmlns:a16="http://schemas.microsoft.com/office/drawing/2014/main" id="{074581D3-59E8-8F20-E768-87C0141102F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599" y="1340768"/>
            <a:ext cx="6698705" cy="3168353"/>
          </a:xfrm>
          <a:prstGeom prst="rect">
            <a:avLst/>
          </a:prstGeom>
          <a:noFill/>
          <a:ln>
            <a:noFill/>
          </a:ln>
        </p:spPr>
      </p:pic>
    </p:spTree>
    <p:extLst>
      <p:ext uri="{BB962C8B-B14F-4D97-AF65-F5344CB8AC3E}">
        <p14:creationId xmlns:p14="http://schemas.microsoft.com/office/powerpoint/2010/main" val="5359743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E709-69FF-17E6-712F-C28A55A1B5D6}"/>
              </a:ext>
            </a:extLst>
          </p:cNvPr>
          <p:cNvSpPr>
            <a:spLocks noGrp="1"/>
          </p:cNvSpPr>
          <p:nvPr>
            <p:ph type="title"/>
          </p:nvPr>
        </p:nvSpPr>
        <p:spPr>
          <a:xfrm>
            <a:off x="609599" y="609600"/>
            <a:ext cx="6347713" cy="1091208"/>
          </a:xfrm>
        </p:spPr>
        <p:txBody>
          <a:bodyPr>
            <a:normAutofit fontScale="90000"/>
          </a:bodyPr>
          <a:lstStyle/>
          <a:p>
            <a:pPr>
              <a:lnSpc>
                <a:spcPct val="107000"/>
              </a:lnSpc>
              <a:spcAft>
                <a:spcPts val="800"/>
              </a:spcAft>
            </a:pPr>
            <a:r>
              <a:rPr lang="en-ZA" sz="1800" b="1" dirty="0">
                <a:effectLst/>
                <a:latin typeface="Aptos" panose="020B0004020202020204" pitchFamily="34" charset="0"/>
                <a:ea typeface="Aptos" panose="020B0004020202020204" pitchFamily="34" charset="0"/>
                <a:cs typeface="Times New Roman" panose="02020603050405020304" pitchFamily="18" charset="0"/>
              </a:rPr>
              <a:t>KPA: SPATIAL RATIONALE</a:t>
            </a:r>
            <a:br>
              <a:rPr lang="en-ZA" sz="1800" dirty="0">
                <a:effectLst/>
                <a:latin typeface="Aptos" panose="020B0004020202020204" pitchFamily="34" charset="0"/>
                <a:ea typeface="Aptos" panose="020B0004020202020204" pitchFamily="34" charset="0"/>
                <a:cs typeface="Times New Roman" panose="02020603050405020304" pitchFamily="18" charset="0"/>
              </a:rPr>
            </a:br>
            <a:r>
              <a:rPr lang="en-ZA" sz="1800" b="1" dirty="0">
                <a:effectLst/>
                <a:latin typeface="Aptos" panose="020B0004020202020204" pitchFamily="34" charset="0"/>
                <a:ea typeface="Aptos" panose="020B0004020202020204" pitchFamily="34" charset="0"/>
                <a:cs typeface="Times New Roman" panose="02020603050405020304" pitchFamily="18" charset="0"/>
              </a:rPr>
              <a:t>Strategic Objective: Integrated Sustainable Human Settlement</a:t>
            </a:r>
            <a:br>
              <a:rPr lang="en-ZA" sz="1800" dirty="0">
                <a:effectLst/>
                <a:latin typeface="Aptos" panose="020B0004020202020204" pitchFamily="34" charset="0"/>
                <a:ea typeface="Aptos" panose="020B0004020202020204" pitchFamily="34" charset="0"/>
                <a:cs typeface="Times New Roman" panose="02020603050405020304" pitchFamily="18" charset="0"/>
              </a:rPr>
            </a:br>
            <a:endParaRPr lang="en-ZA" dirty="0"/>
          </a:p>
        </p:txBody>
      </p:sp>
      <p:graphicFrame>
        <p:nvGraphicFramePr>
          <p:cNvPr id="5" name="Content Placeholder 4">
            <a:extLst>
              <a:ext uri="{FF2B5EF4-FFF2-40B4-BE49-F238E27FC236}">
                <a16:creationId xmlns:a16="http://schemas.microsoft.com/office/drawing/2014/main" id="{FC5F0502-B5CE-7F4B-4CAB-F47E5506BCB4}"/>
              </a:ext>
            </a:extLst>
          </p:cNvPr>
          <p:cNvGraphicFramePr>
            <a:graphicFrameLocks noGrp="1"/>
          </p:cNvGraphicFramePr>
          <p:nvPr>
            <p:ph idx="1"/>
            <p:extLst>
              <p:ext uri="{D42A27DB-BD31-4B8C-83A1-F6EECF244321}">
                <p14:modId xmlns:p14="http://schemas.microsoft.com/office/powerpoint/2010/main" val="3050907934"/>
              </p:ext>
            </p:extLst>
          </p:nvPr>
        </p:nvGraphicFramePr>
        <p:xfrm>
          <a:off x="609600" y="1772816"/>
          <a:ext cx="6986589" cy="2540559"/>
        </p:xfrm>
        <a:graphic>
          <a:graphicData uri="http://schemas.openxmlformats.org/drawingml/2006/table">
            <a:tbl>
              <a:tblPr firstRow="1" firstCol="1" bandRow="1">
                <a:tableStyleId>{5C22544A-7EE6-4342-B048-85BDC9FD1C3A}</a:tableStyleId>
              </a:tblPr>
              <a:tblGrid>
                <a:gridCol w="794048">
                  <a:extLst>
                    <a:ext uri="{9D8B030D-6E8A-4147-A177-3AD203B41FA5}">
                      <a16:colId xmlns:a16="http://schemas.microsoft.com/office/drawing/2014/main" val="2522572796"/>
                    </a:ext>
                  </a:extLst>
                </a:gridCol>
                <a:gridCol w="996715">
                  <a:extLst>
                    <a:ext uri="{9D8B030D-6E8A-4147-A177-3AD203B41FA5}">
                      <a16:colId xmlns:a16="http://schemas.microsoft.com/office/drawing/2014/main" val="52635675"/>
                    </a:ext>
                  </a:extLst>
                </a:gridCol>
                <a:gridCol w="1342637">
                  <a:extLst>
                    <a:ext uri="{9D8B030D-6E8A-4147-A177-3AD203B41FA5}">
                      <a16:colId xmlns:a16="http://schemas.microsoft.com/office/drawing/2014/main" val="1433062332"/>
                    </a:ext>
                  </a:extLst>
                </a:gridCol>
                <a:gridCol w="1342637">
                  <a:extLst>
                    <a:ext uri="{9D8B030D-6E8A-4147-A177-3AD203B41FA5}">
                      <a16:colId xmlns:a16="http://schemas.microsoft.com/office/drawing/2014/main" val="3375074276"/>
                    </a:ext>
                  </a:extLst>
                </a:gridCol>
                <a:gridCol w="638491">
                  <a:extLst>
                    <a:ext uri="{9D8B030D-6E8A-4147-A177-3AD203B41FA5}">
                      <a16:colId xmlns:a16="http://schemas.microsoft.com/office/drawing/2014/main" val="3467541750"/>
                    </a:ext>
                  </a:extLst>
                </a:gridCol>
                <a:gridCol w="720080">
                  <a:extLst>
                    <a:ext uri="{9D8B030D-6E8A-4147-A177-3AD203B41FA5}">
                      <a16:colId xmlns:a16="http://schemas.microsoft.com/office/drawing/2014/main" val="2847461627"/>
                    </a:ext>
                  </a:extLst>
                </a:gridCol>
                <a:gridCol w="431032">
                  <a:extLst>
                    <a:ext uri="{9D8B030D-6E8A-4147-A177-3AD203B41FA5}">
                      <a16:colId xmlns:a16="http://schemas.microsoft.com/office/drawing/2014/main" val="1089862564"/>
                    </a:ext>
                  </a:extLst>
                </a:gridCol>
                <a:gridCol w="720949">
                  <a:extLst>
                    <a:ext uri="{9D8B030D-6E8A-4147-A177-3AD203B41FA5}">
                      <a16:colId xmlns:a16="http://schemas.microsoft.com/office/drawing/2014/main" val="4054253372"/>
                    </a:ext>
                  </a:extLst>
                </a:gridCol>
              </a:tblGrid>
              <a:tr h="951208">
                <a:tc>
                  <a:txBody>
                    <a:bodyPr/>
                    <a:lstStyle/>
                    <a:p>
                      <a:pPr>
                        <a:lnSpc>
                          <a:spcPct val="107000"/>
                        </a:lnSpc>
                        <a:spcAft>
                          <a:spcPts val="800"/>
                        </a:spcAft>
                      </a:pPr>
                      <a:r>
                        <a:rPr lang="en-US" sz="1000">
                          <a:effectLst/>
                        </a:rPr>
                        <a:t>Strategic Objective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Programme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Project Name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Project description</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Funding Type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Budget for 2025/26</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Budget for 2026/2027</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Budget for 2027/2028</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extLst>
                  <a:ext uri="{0D108BD9-81ED-4DB2-BD59-A6C34878D82A}">
                    <a16:rowId xmlns:a16="http://schemas.microsoft.com/office/drawing/2014/main" val="1971427597"/>
                  </a:ext>
                </a:extLst>
              </a:tr>
              <a:tr h="1569072">
                <a:tc>
                  <a:txBody>
                    <a:bodyPr/>
                    <a:lstStyle/>
                    <a:p>
                      <a:pPr>
                        <a:lnSpc>
                          <a:spcPct val="107000"/>
                        </a:lnSpc>
                        <a:spcAft>
                          <a:spcPts val="800"/>
                        </a:spcAft>
                      </a:pPr>
                      <a:r>
                        <a:rPr lang="en-US" sz="1000">
                          <a:effectLst/>
                        </a:rPr>
                        <a:t> Integrated Sustainable Human Settlement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endParaRPr lang="en-ZA" sz="1000">
                        <a:effectLst/>
                        <a:latin typeface="Aptos" panose="020B0004020202020204" pitchFamily="34" charset="0"/>
                      </a:endParaRPr>
                    </a:p>
                  </a:txBody>
                  <a:tcPr marL="62691" marR="62691" marT="0" marB="0"/>
                </a:tc>
                <a:tc>
                  <a:txBody>
                    <a:bodyPr/>
                    <a:lstStyle/>
                    <a:p>
                      <a:pPr>
                        <a:lnSpc>
                          <a:spcPct val="107000"/>
                        </a:lnSpc>
                        <a:spcAft>
                          <a:spcPts val="800"/>
                        </a:spcAft>
                      </a:pPr>
                      <a:r>
                        <a:rPr lang="en-US" sz="1000">
                          <a:effectLst/>
                        </a:rPr>
                        <a:t>Township Establishment (Modjadjiskloof ext 4</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Designs for Town Establishment at Ext  4 Modjadjiskloof Vrystaat Farm</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Capex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pPr>
                        <a:lnSpc>
                          <a:spcPct val="107000"/>
                        </a:lnSpc>
                        <a:spcAft>
                          <a:spcPts val="800"/>
                        </a:spcAft>
                      </a:pPr>
                      <a:r>
                        <a:rPr lang="en-US" sz="1000">
                          <a:effectLst/>
                        </a:rPr>
                        <a:t>R  1 000 000</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tc>
                  <a:txBody>
                    <a:bodyPr/>
                    <a:lstStyle/>
                    <a:p>
                      <a:endParaRPr lang="en-ZA" sz="1000">
                        <a:effectLst/>
                        <a:latin typeface="Aptos" panose="020B0004020202020204" pitchFamily="34" charset="0"/>
                      </a:endParaRPr>
                    </a:p>
                  </a:txBody>
                  <a:tcPr marL="62691" marR="62691" marT="0" marB="0"/>
                </a:tc>
                <a:tc>
                  <a:txBody>
                    <a:bodyPr/>
                    <a:lstStyle/>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2691" marR="62691" marT="0" marB="0"/>
                </a:tc>
                <a:extLst>
                  <a:ext uri="{0D108BD9-81ED-4DB2-BD59-A6C34878D82A}">
                    <a16:rowId xmlns:a16="http://schemas.microsoft.com/office/drawing/2014/main" val="3513724125"/>
                  </a:ext>
                </a:extLst>
              </a:tr>
            </a:tbl>
          </a:graphicData>
        </a:graphic>
      </p:graphicFrame>
      <p:sp>
        <p:nvSpPr>
          <p:cNvPr id="4" name="Slide Number Placeholder 3">
            <a:extLst>
              <a:ext uri="{FF2B5EF4-FFF2-40B4-BE49-F238E27FC236}">
                <a16:creationId xmlns:a16="http://schemas.microsoft.com/office/drawing/2014/main" id="{3C49ED50-AFA5-BC29-610E-99C88B274CB3}"/>
              </a:ext>
            </a:extLst>
          </p:cNvPr>
          <p:cNvSpPr>
            <a:spLocks noGrp="1"/>
          </p:cNvSpPr>
          <p:nvPr>
            <p:ph type="sldNum" sz="quarter" idx="12"/>
          </p:nvPr>
        </p:nvSpPr>
        <p:spPr/>
        <p:txBody>
          <a:bodyPr/>
          <a:lstStyle/>
          <a:p>
            <a:fld id="{88C9A171-2E76-4D44-9C13-6A085DA1FD1E}" type="slidenum">
              <a:rPr lang="en-ZA" smtClean="0"/>
              <a:t>21</a:t>
            </a:fld>
            <a:endParaRPr lang="en-ZA"/>
          </a:p>
        </p:txBody>
      </p:sp>
    </p:spTree>
    <p:extLst>
      <p:ext uri="{BB962C8B-B14F-4D97-AF65-F5344CB8AC3E}">
        <p14:creationId xmlns:p14="http://schemas.microsoft.com/office/powerpoint/2010/main" val="4255578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24E5B3-C875-E5C2-1FE6-2D3B544869FC}"/>
              </a:ext>
            </a:extLst>
          </p:cNvPr>
          <p:cNvSpPr>
            <a:spLocks noGrp="1"/>
          </p:cNvSpPr>
          <p:nvPr>
            <p:ph type="title"/>
          </p:nvPr>
        </p:nvSpPr>
        <p:spPr>
          <a:xfrm>
            <a:off x="902063" y="836712"/>
            <a:ext cx="7711257" cy="872345"/>
          </a:xfrm>
        </p:spPr>
        <p:txBody>
          <a:bodyPr>
            <a:normAutofit fontScale="90000"/>
          </a:bodyPr>
          <a:lstStyle/>
          <a:p>
            <a:pPr>
              <a:lnSpc>
                <a:spcPct val="90000"/>
              </a:lnSpc>
              <a:spcAft>
                <a:spcPts val="800"/>
              </a:spcAft>
            </a:pPr>
            <a:r>
              <a:rPr lang="en-ZA" sz="2000" b="1" dirty="0">
                <a:effectLst/>
                <a:latin typeface="Aptos" panose="020B0004020202020204" pitchFamily="34" charset="0"/>
                <a:ea typeface="Aptos" panose="020B0004020202020204" pitchFamily="34" charset="0"/>
                <a:cs typeface="Times New Roman" panose="02020603050405020304" pitchFamily="18" charset="0"/>
              </a:rPr>
              <a:t>KPA: BASIC SERVICES</a:t>
            </a:r>
            <a:br>
              <a:rPr lang="en-ZA" sz="2000" dirty="0">
                <a:effectLst/>
                <a:latin typeface="Aptos" panose="020B0004020202020204" pitchFamily="34" charset="0"/>
                <a:ea typeface="Aptos" panose="020B0004020202020204" pitchFamily="34" charset="0"/>
                <a:cs typeface="Times New Roman" panose="02020603050405020304" pitchFamily="18" charset="0"/>
              </a:rPr>
            </a:br>
            <a:r>
              <a:rPr lang="en-ZA" sz="2000" b="1" dirty="0">
                <a:effectLst/>
                <a:latin typeface="Aptos" panose="020B0004020202020204" pitchFamily="34" charset="0"/>
                <a:ea typeface="Aptos" panose="020B0004020202020204" pitchFamily="34" charset="0"/>
                <a:cs typeface="Times New Roman" panose="02020603050405020304" pitchFamily="18" charset="0"/>
              </a:rPr>
              <a:t>Strategic Objective: Access to sustainable quality Services</a:t>
            </a:r>
            <a:br>
              <a:rPr lang="en-ZA" sz="2000" dirty="0">
                <a:effectLst/>
                <a:latin typeface="Aptos" panose="020B0004020202020204" pitchFamily="34" charset="0"/>
                <a:ea typeface="Aptos" panose="020B0004020202020204" pitchFamily="34" charset="0"/>
                <a:cs typeface="Times New Roman" panose="02020603050405020304" pitchFamily="18" charset="0"/>
              </a:rPr>
            </a:br>
            <a:endParaRPr lang="en-ZA" sz="2000" dirty="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EF0D57C7-6A1C-8B4D-9B3B-21A6FED3749B}"/>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22</a:t>
            </a:fld>
            <a:endParaRPr lang="en-ZA"/>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C21B9389-38C6-39AD-C9F6-6C983A61B3B8}"/>
              </a:ext>
            </a:extLst>
          </p:cNvPr>
          <p:cNvGraphicFramePr>
            <a:graphicFrameLocks noGrp="1"/>
          </p:cNvGraphicFramePr>
          <p:nvPr>
            <p:ph idx="1"/>
            <p:extLst>
              <p:ext uri="{D42A27DB-BD31-4B8C-83A1-F6EECF244321}">
                <p14:modId xmlns:p14="http://schemas.microsoft.com/office/powerpoint/2010/main" val="3162813827"/>
              </p:ext>
            </p:extLst>
          </p:nvPr>
        </p:nvGraphicFramePr>
        <p:xfrm>
          <a:off x="467545" y="1772816"/>
          <a:ext cx="7711257" cy="3600402"/>
        </p:xfrm>
        <a:graphic>
          <a:graphicData uri="http://schemas.openxmlformats.org/drawingml/2006/table">
            <a:tbl>
              <a:tblPr firstRow="1" firstCol="1" bandRow="1"/>
              <a:tblGrid>
                <a:gridCol w="1308945">
                  <a:extLst>
                    <a:ext uri="{9D8B030D-6E8A-4147-A177-3AD203B41FA5}">
                      <a16:colId xmlns:a16="http://schemas.microsoft.com/office/drawing/2014/main" val="1684438902"/>
                    </a:ext>
                  </a:extLst>
                </a:gridCol>
                <a:gridCol w="850228">
                  <a:extLst>
                    <a:ext uri="{9D8B030D-6E8A-4147-A177-3AD203B41FA5}">
                      <a16:colId xmlns:a16="http://schemas.microsoft.com/office/drawing/2014/main" val="778755229"/>
                    </a:ext>
                  </a:extLst>
                </a:gridCol>
                <a:gridCol w="1167596">
                  <a:extLst>
                    <a:ext uri="{9D8B030D-6E8A-4147-A177-3AD203B41FA5}">
                      <a16:colId xmlns:a16="http://schemas.microsoft.com/office/drawing/2014/main" val="2949357031"/>
                    </a:ext>
                  </a:extLst>
                </a:gridCol>
                <a:gridCol w="1511634">
                  <a:extLst>
                    <a:ext uri="{9D8B030D-6E8A-4147-A177-3AD203B41FA5}">
                      <a16:colId xmlns:a16="http://schemas.microsoft.com/office/drawing/2014/main" val="3520734913"/>
                    </a:ext>
                  </a:extLst>
                </a:gridCol>
                <a:gridCol w="624870">
                  <a:extLst>
                    <a:ext uri="{9D8B030D-6E8A-4147-A177-3AD203B41FA5}">
                      <a16:colId xmlns:a16="http://schemas.microsoft.com/office/drawing/2014/main" val="1691772958"/>
                    </a:ext>
                  </a:extLst>
                </a:gridCol>
                <a:gridCol w="744884">
                  <a:extLst>
                    <a:ext uri="{9D8B030D-6E8A-4147-A177-3AD203B41FA5}">
                      <a16:colId xmlns:a16="http://schemas.microsoft.com/office/drawing/2014/main" val="260107594"/>
                    </a:ext>
                  </a:extLst>
                </a:gridCol>
                <a:gridCol w="751550">
                  <a:extLst>
                    <a:ext uri="{9D8B030D-6E8A-4147-A177-3AD203B41FA5}">
                      <a16:colId xmlns:a16="http://schemas.microsoft.com/office/drawing/2014/main" val="2050908660"/>
                    </a:ext>
                  </a:extLst>
                </a:gridCol>
                <a:gridCol w="751550">
                  <a:extLst>
                    <a:ext uri="{9D8B030D-6E8A-4147-A177-3AD203B41FA5}">
                      <a16:colId xmlns:a16="http://schemas.microsoft.com/office/drawing/2014/main" val="4963107"/>
                    </a:ext>
                  </a:extLst>
                </a:gridCol>
              </a:tblGrid>
              <a:tr h="456548">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Strategic Objective</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Programme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Project Name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dirty="0">
                          <a:effectLst/>
                          <a:latin typeface="Aptos" panose="020B0004020202020204" pitchFamily="34" charset="0"/>
                          <a:ea typeface="Aptos" panose="020B0004020202020204" pitchFamily="34" charset="0"/>
                          <a:cs typeface="Times New Roman" panose="02020603050405020304" pitchFamily="18" charset="0"/>
                        </a:rPr>
                        <a:t>Project description</a:t>
                      </a:r>
                      <a:endParaRPr lang="en-US" sz="1400" b="0" i="0" u="none" strike="noStrike" dirty="0">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Funding Type</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Budget for 2025/26</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Budget for 2026/2027</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1" i="0" u="none" strike="noStrike">
                          <a:effectLst/>
                          <a:latin typeface="Aptos" panose="020B0004020202020204" pitchFamily="34" charset="0"/>
                          <a:ea typeface="Aptos" panose="020B0004020202020204" pitchFamily="34" charset="0"/>
                          <a:cs typeface="Times New Roman" panose="02020603050405020304" pitchFamily="18" charset="0"/>
                        </a:rPr>
                        <a:t>Budget for 2027/2028</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9066844"/>
                  </a:ext>
                </a:extLst>
              </a:tr>
              <a:tr h="456548">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Road Marking Machine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Procurement of Road Marking Machine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R70 000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839295"/>
                  </a:ext>
                </a:extLst>
              </a:tr>
              <a:tr h="456548">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Chain Saw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Procurement of Chain Saw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R20 000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53136"/>
                  </a:ext>
                </a:extLst>
              </a:tr>
              <a:tr h="456548">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Stop Watches X10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Procurement of Stop watches X10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R10 000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9899683"/>
                  </a:ext>
                </a:extLst>
              </a:tr>
              <a:tr h="456548">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Brush Cutting Machine X3</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Supply and Delivery of Brush Cutting Machine X3</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R60 000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5781821"/>
                  </a:ext>
                </a:extLst>
              </a:tr>
              <a:tr h="658831">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Drive-on Lawn mower Machine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Supply and Delivery Drive-on Lawn mower Machine X1</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R250 000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7896100"/>
                  </a:ext>
                </a:extLst>
              </a:tr>
              <a:tr h="658831">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Municipal Offices - Designs (Main Office)</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Municipal Offices - Designs (Main Office)</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R2 000 000</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900" b="0" i="0" u="none" strike="noStrike"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3889" marR="53889" marT="74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18164279"/>
                  </a:ext>
                </a:extLst>
              </a:tr>
            </a:tbl>
          </a:graphicData>
        </a:graphic>
      </p:graphicFrame>
    </p:spTree>
    <p:extLst>
      <p:ext uri="{BB962C8B-B14F-4D97-AF65-F5344CB8AC3E}">
        <p14:creationId xmlns:p14="http://schemas.microsoft.com/office/powerpoint/2010/main" val="1170981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6D164D-DE36-AA65-1A64-764B8A33855F}"/>
              </a:ext>
            </a:extLst>
          </p:cNvPr>
          <p:cNvSpPr>
            <a:spLocks noGrp="1"/>
          </p:cNvSpPr>
          <p:nvPr>
            <p:ph type="title"/>
          </p:nvPr>
        </p:nvSpPr>
        <p:spPr>
          <a:xfrm>
            <a:off x="965199" y="609600"/>
            <a:ext cx="7648121" cy="1099457"/>
          </a:xfrm>
        </p:spPr>
        <p:txBody>
          <a:bodyPr>
            <a:normAutofit/>
          </a:bodyPr>
          <a:lstStyle/>
          <a:p>
            <a:pPr>
              <a:lnSpc>
                <a:spcPct val="90000"/>
              </a:lnSpc>
            </a:pPr>
            <a:r>
              <a:rPr kumimoji="0" lang="en-ZA" sz="2300" b="1"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t>KPA: BASIC SERVICES</a:t>
            </a:r>
            <a:br>
              <a:rPr kumimoji="0" lang="en-ZA" sz="2300" b="0"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br>
            <a:r>
              <a:rPr kumimoji="0" lang="en-ZA" sz="2300" b="1"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t>Strategic Objective: Access to sustainable quality Services</a:t>
            </a:r>
            <a:endParaRPr lang="en-ZA" sz="2300" dirty="0"/>
          </a:p>
        </p:txBody>
      </p:sp>
      <p:sp>
        <p:nvSpPr>
          <p:cNvPr id="30" name="Isosceles Triangle 29">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AEC81A6A-EB62-183C-D9ED-F9813EDD3F5F}"/>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23</a:t>
            </a:fld>
            <a:endParaRPr lang="en-ZA"/>
          </a:p>
        </p:txBody>
      </p:sp>
      <p:sp>
        <p:nvSpPr>
          <p:cNvPr id="32" name="Isosceles Triangle 31">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11CA51CD-F3B4-E485-0DE4-B6AE66E8D472}"/>
              </a:ext>
            </a:extLst>
          </p:cNvPr>
          <p:cNvGraphicFramePr>
            <a:graphicFrameLocks noGrp="1"/>
          </p:cNvGraphicFramePr>
          <p:nvPr>
            <p:ph idx="1"/>
            <p:extLst>
              <p:ext uri="{D42A27DB-BD31-4B8C-83A1-F6EECF244321}">
                <p14:modId xmlns:p14="http://schemas.microsoft.com/office/powerpoint/2010/main" val="3916795483"/>
              </p:ext>
            </p:extLst>
          </p:nvPr>
        </p:nvGraphicFramePr>
        <p:xfrm>
          <a:off x="835383" y="1687768"/>
          <a:ext cx="7135195" cy="3482464"/>
        </p:xfrm>
        <a:graphic>
          <a:graphicData uri="http://schemas.openxmlformats.org/drawingml/2006/table">
            <a:tbl>
              <a:tblPr firstRow="1" firstCol="1" bandRow="1"/>
              <a:tblGrid>
                <a:gridCol w="1092440">
                  <a:extLst>
                    <a:ext uri="{9D8B030D-6E8A-4147-A177-3AD203B41FA5}">
                      <a16:colId xmlns:a16="http://schemas.microsoft.com/office/drawing/2014/main" val="3313342454"/>
                    </a:ext>
                  </a:extLst>
                </a:gridCol>
                <a:gridCol w="575430">
                  <a:extLst>
                    <a:ext uri="{9D8B030D-6E8A-4147-A177-3AD203B41FA5}">
                      <a16:colId xmlns:a16="http://schemas.microsoft.com/office/drawing/2014/main" val="1149479644"/>
                    </a:ext>
                  </a:extLst>
                </a:gridCol>
                <a:gridCol w="1582131">
                  <a:extLst>
                    <a:ext uri="{9D8B030D-6E8A-4147-A177-3AD203B41FA5}">
                      <a16:colId xmlns:a16="http://schemas.microsoft.com/office/drawing/2014/main" val="2366934616"/>
                    </a:ext>
                  </a:extLst>
                </a:gridCol>
                <a:gridCol w="1723257">
                  <a:extLst>
                    <a:ext uri="{9D8B030D-6E8A-4147-A177-3AD203B41FA5}">
                      <a16:colId xmlns:a16="http://schemas.microsoft.com/office/drawing/2014/main" val="602419695"/>
                    </a:ext>
                  </a:extLst>
                </a:gridCol>
                <a:gridCol w="454464">
                  <a:extLst>
                    <a:ext uri="{9D8B030D-6E8A-4147-A177-3AD203B41FA5}">
                      <a16:colId xmlns:a16="http://schemas.microsoft.com/office/drawing/2014/main" val="3149040486"/>
                    </a:ext>
                  </a:extLst>
                </a:gridCol>
                <a:gridCol w="568710">
                  <a:extLst>
                    <a:ext uri="{9D8B030D-6E8A-4147-A177-3AD203B41FA5}">
                      <a16:colId xmlns:a16="http://schemas.microsoft.com/office/drawing/2014/main" val="824510969"/>
                    </a:ext>
                  </a:extLst>
                </a:gridCol>
                <a:gridCol w="670858">
                  <a:extLst>
                    <a:ext uri="{9D8B030D-6E8A-4147-A177-3AD203B41FA5}">
                      <a16:colId xmlns:a16="http://schemas.microsoft.com/office/drawing/2014/main" val="287861267"/>
                    </a:ext>
                  </a:extLst>
                </a:gridCol>
                <a:gridCol w="467905">
                  <a:extLst>
                    <a:ext uri="{9D8B030D-6E8A-4147-A177-3AD203B41FA5}">
                      <a16:colId xmlns:a16="http://schemas.microsoft.com/office/drawing/2014/main" val="897667224"/>
                    </a:ext>
                  </a:extLst>
                </a:gridCol>
              </a:tblGrid>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Office facilities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Extension of Municipal Offices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Municipal Offices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buNone/>
                      </a:pPr>
                      <a:endParaRPr lang="en-ZA"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R3 000 000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R7 000 000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7647531"/>
                  </a:ext>
                </a:extLst>
              </a:tr>
              <a:tr h="450094">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Madumeleng/Shotong Sports Complex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Madumeleng/Shotong Sports Complex (Multi-year)</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3 000 000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R5 000 000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769174"/>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Upgrading of Mamanyoha Sports Facilities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Upgrading of Mamanyoha Sports Facilities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R10 000 000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4408329"/>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Sekgopo Moshate Paving PH2 - 4.3km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Sekgopo Moshate Paving PH2 - 4.3km  (Multi-year)</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1 000 000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70544858"/>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Boshakge Bridge</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Boshakge Bridge</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2 000 000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R4 000 000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R7 000 000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4703371"/>
                  </a:ext>
                </a:extLst>
              </a:tr>
              <a:tr h="39805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Ramphenyane Bridge</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Ramphenyane Bridge</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(MIG)</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890 450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R6 000 000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R9 000 000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9526553"/>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Thibeni street Paving 2.3Km</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Thibeni street Paving 2.3Km(Multi year)</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3 000 000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R1 000 000</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62312399"/>
                  </a:ext>
                </a:extLst>
              </a:tr>
              <a:tr h="450094">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Burkina Faso street paving  (2km) and 4 culvert bridges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Burkina Faso street paving  (2km) and 4 culvert bridges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 (MIG)</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20 826 683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R5 210 568</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3284677"/>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Ramaroka Street Paving 3.4km</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Ramaroka Street Paving 3.4km</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 (MIG)</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9 000 000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R15 935 912</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R7 040 686</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76088418"/>
                  </a:ext>
                </a:extLst>
              </a:tr>
              <a:tr h="312032">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Roads</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Maupa Street Paving  (4.9 km)</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Construction of Maupa Street Paving (4.9km) Multi year</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Capex (MIG)</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R 22 414 290 </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R3 893 512</a:t>
                      </a:r>
                      <a:endParaRPr lang="en-US" sz="1400" b="0" i="0" u="none" strike="noStrike">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35569" marR="35569" marT="49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3269351"/>
                  </a:ext>
                </a:extLst>
              </a:tr>
            </a:tbl>
          </a:graphicData>
        </a:graphic>
      </p:graphicFrame>
    </p:spTree>
    <p:extLst>
      <p:ext uri="{BB962C8B-B14F-4D97-AF65-F5344CB8AC3E}">
        <p14:creationId xmlns:p14="http://schemas.microsoft.com/office/powerpoint/2010/main" val="3349339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D9F29B-DC5D-FE51-4C5A-56E2522C6AEF}"/>
              </a:ext>
            </a:extLst>
          </p:cNvPr>
          <p:cNvSpPr>
            <a:spLocks noGrp="1"/>
          </p:cNvSpPr>
          <p:nvPr>
            <p:ph type="title"/>
          </p:nvPr>
        </p:nvSpPr>
        <p:spPr>
          <a:xfrm>
            <a:off x="965199" y="609600"/>
            <a:ext cx="7648121" cy="1099457"/>
          </a:xfrm>
        </p:spPr>
        <p:txBody>
          <a:bodyPr>
            <a:normAutofit/>
          </a:bodyPr>
          <a:lstStyle/>
          <a:p>
            <a:pPr>
              <a:lnSpc>
                <a:spcPct val="90000"/>
              </a:lnSpc>
            </a:pPr>
            <a:r>
              <a:rPr kumimoji="0" lang="en-ZA" sz="1600" b="1"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t>KPA: BASIC SERVICES</a:t>
            </a:r>
            <a:br>
              <a:rPr kumimoji="0" lang="en-ZA" sz="1600" b="0"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br>
            <a:r>
              <a:rPr kumimoji="0" lang="en-ZA" sz="1600" b="1" i="0" u="none" strike="noStrike" kern="1200" cap="none" spc="0" normalizeH="0" baseline="0" noProof="0" dirty="0">
                <a:ln>
                  <a:noFill/>
                </a:ln>
                <a:effectLst/>
                <a:uLnTx/>
                <a:uFillTx/>
                <a:latin typeface="Aptos" panose="020B0004020202020204" pitchFamily="34" charset="0"/>
                <a:ea typeface="Aptos" panose="020B0004020202020204" pitchFamily="34" charset="0"/>
                <a:cs typeface="Times New Roman" panose="02020603050405020304" pitchFamily="18" charset="0"/>
              </a:rPr>
              <a:t>Strategic Objective: Access to sustainable quality Services</a:t>
            </a:r>
            <a:endParaRPr lang="en-ZA" sz="1600" dirty="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6C71AECC-E4F6-CD22-F6D4-C6CFB3BE2C5E}"/>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24</a:t>
            </a:fld>
            <a:endParaRPr lang="en-ZA"/>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4A18D384-80B3-A37D-788F-BCB75C6932C7}"/>
              </a:ext>
            </a:extLst>
          </p:cNvPr>
          <p:cNvGraphicFramePr>
            <a:graphicFrameLocks noGrp="1"/>
          </p:cNvGraphicFramePr>
          <p:nvPr>
            <p:ph idx="1"/>
            <p:extLst>
              <p:ext uri="{D42A27DB-BD31-4B8C-83A1-F6EECF244321}">
                <p14:modId xmlns:p14="http://schemas.microsoft.com/office/powerpoint/2010/main" val="4288413091"/>
              </p:ext>
            </p:extLst>
          </p:nvPr>
        </p:nvGraphicFramePr>
        <p:xfrm>
          <a:off x="965199" y="1556792"/>
          <a:ext cx="7213604" cy="3456385"/>
        </p:xfrm>
        <a:graphic>
          <a:graphicData uri="http://schemas.openxmlformats.org/drawingml/2006/table">
            <a:tbl>
              <a:tblPr firstRow="1" firstCol="1" bandRow="1">
                <a:tableStyleId>{5C22544A-7EE6-4342-B048-85BDC9FD1C3A}</a:tableStyleId>
              </a:tblPr>
              <a:tblGrid>
                <a:gridCol w="1283860">
                  <a:extLst>
                    <a:ext uri="{9D8B030D-6E8A-4147-A177-3AD203B41FA5}">
                      <a16:colId xmlns:a16="http://schemas.microsoft.com/office/drawing/2014/main" val="2718487262"/>
                    </a:ext>
                  </a:extLst>
                </a:gridCol>
                <a:gridCol w="658541">
                  <a:extLst>
                    <a:ext uri="{9D8B030D-6E8A-4147-A177-3AD203B41FA5}">
                      <a16:colId xmlns:a16="http://schemas.microsoft.com/office/drawing/2014/main" val="1706224699"/>
                    </a:ext>
                  </a:extLst>
                </a:gridCol>
                <a:gridCol w="1646342">
                  <a:extLst>
                    <a:ext uri="{9D8B030D-6E8A-4147-A177-3AD203B41FA5}">
                      <a16:colId xmlns:a16="http://schemas.microsoft.com/office/drawing/2014/main" val="789297274"/>
                    </a:ext>
                  </a:extLst>
                </a:gridCol>
                <a:gridCol w="1646342">
                  <a:extLst>
                    <a:ext uri="{9D8B030D-6E8A-4147-A177-3AD203B41FA5}">
                      <a16:colId xmlns:a16="http://schemas.microsoft.com/office/drawing/2014/main" val="2731464008"/>
                    </a:ext>
                  </a:extLst>
                </a:gridCol>
                <a:gridCol w="505461">
                  <a:extLst>
                    <a:ext uri="{9D8B030D-6E8A-4147-A177-3AD203B41FA5}">
                      <a16:colId xmlns:a16="http://schemas.microsoft.com/office/drawing/2014/main" val="853728761"/>
                    </a:ext>
                  </a:extLst>
                </a:gridCol>
                <a:gridCol w="638323">
                  <a:extLst>
                    <a:ext uri="{9D8B030D-6E8A-4147-A177-3AD203B41FA5}">
                      <a16:colId xmlns:a16="http://schemas.microsoft.com/office/drawing/2014/main" val="2299967485"/>
                    </a:ext>
                  </a:extLst>
                </a:gridCol>
                <a:gridCol w="638323">
                  <a:extLst>
                    <a:ext uri="{9D8B030D-6E8A-4147-A177-3AD203B41FA5}">
                      <a16:colId xmlns:a16="http://schemas.microsoft.com/office/drawing/2014/main" val="600745372"/>
                    </a:ext>
                  </a:extLst>
                </a:gridCol>
                <a:gridCol w="196412">
                  <a:extLst>
                    <a:ext uri="{9D8B030D-6E8A-4147-A177-3AD203B41FA5}">
                      <a16:colId xmlns:a16="http://schemas.microsoft.com/office/drawing/2014/main" val="4229554585"/>
                    </a:ext>
                  </a:extLst>
                </a:gridCol>
              </a:tblGrid>
              <a:tr h="599751">
                <a:tc>
                  <a:txBody>
                    <a:bodyPr/>
                    <a:lstStyle/>
                    <a:p>
                      <a:pPr>
                        <a:lnSpc>
                          <a:spcPct val="107000"/>
                        </a:lnSpc>
                        <a:spcAft>
                          <a:spcPts val="800"/>
                        </a:spcAft>
                      </a:pPr>
                      <a:r>
                        <a:rPr lang="en-US" sz="900" dirty="0">
                          <a:effectLst/>
                        </a:rPr>
                        <a:t>Access to sustainable quality basic services</a:t>
                      </a:r>
                      <a:endParaRPr lang="en-ZA" sz="900" dirty="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Roads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Rehabilitation of Eugene street and stormwater management</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Rehabilitation of Eugene Street and stormwater management</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R  5 000 000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R6 600 000</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3215497793"/>
                  </a:ext>
                </a:extLst>
              </a:tr>
              <a:tr h="599751">
                <a:tc>
                  <a:txBody>
                    <a:bodyPr/>
                    <a:lstStyle/>
                    <a:p>
                      <a:pPr>
                        <a:lnSpc>
                          <a:spcPct val="107000"/>
                        </a:lnSpc>
                        <a:spcAft>
                          <a:spcPts val="800"/>
                        </a:spcAft>
                      </a:pPr>
                      <a:r>
                        <a:rPr lang="en-US" sz="900">
                          <a:effectLst/>
                        </a:rPr>
                        <a:t>Access to sustainable quality basic services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Roads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Construction of Masakhaneng Street Paving  (3.1 km) and pedestrian bridge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Construction of Masakhaneng Street Paving  (3.1 km) and pedestrian bridge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Capex (MIG)</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R 8 017 994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2780160651"/>
                  </a:ext>
                </a:extLst>
              </a:tr>
              <a:tr h="717205">
                <a:tc>
                  <a:txBody>
                    <a:bodyPr/>
                    <a:lstStyle/>
                    <a:p>
                      <a:pPr>
                        <a:lnSpc>
                          <a:spcPct val="107000"/>
                        </a:lnSpc>
                        <a:spcAft>
                          <a:spcPts val="800"/>
                        </a:spcAft>
                      </a:pPr>
                      <a:r>
                        <a:rPr lang="en-US" sz="900">
                          <a:effectLst/>
                        </a:rPr>
                        <a:t>Access to sustainable quality basic services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Roads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Road Maintenance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Road Maintenance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Opex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a:t>
                      </a:r>
                      <a:r>
                        <a:rPr lang="en-ZA" sz="900">
                          <a:effectLst/>
                        </a:rPr>
                        <a:t> 9 966 672,32 </a:t>
                      </a:r>
                    </a:p>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R 10 415 172,58 </a:t>
                      </a:r>
                      <a:endParaRPr lang="en-ZA" sz="900">
                        <a:effectLst/>
                      </a:endParaRPr>
                    </a:p>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2971012886"/>
                  </a:ext>
                </a:extLst>
              </a:tr>
              <a:tr h="411236">
                <a:tc>
                  <a:txBody>
                    <a:bodyPr/>
                    <a:lstStyle/>
                    <a:p>
                      <a:pPr>
                        <a:lnSpc>
                          <a:spcPct val="107000"/>
                        </a:lnSpc>
                        <a:spcAft>
                          <a:spcPts val="800"/>
                        </a:spcAft>
                      </a:pPr>
                      <a:r>
                        <a:rPr lang="en-US" sz="900">
                          <a:effectLst/>
                        </a:rPr>
                        <a:t>Access to sustainable quality basic services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Electricity</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Installation Meter unit at Eskom Incomer</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Installation Meter unit at Eskom Incomer</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R 1 500 000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2121780251"/>
                  </a:ext>
                </a:extLst>
              </a:tr>
              <a:tr h="599751">
                <a:tc>
                  <a:txBody>
                    <a:bodyPr/>
                    <a:lstStyle/>
                    <a:p>
                      <a:pPr>
                        <a:lnSpc>
                          <a:spcPct val="107000"/>
                        </a:lnSpc>
                        <a:spcAft>
                          <a:spcPts val="800"/>
                        </a:spcAft>
                      </a:pPr>
                      <a:r>
                        <a:rPr lang="en-US" sz="900" dirty="0">
                          <a:effectLst/>
                        </a:rPr>
                        <a:t>Access to sustainable quality basic services</a:t>
                      </a:r>
                      <a:endParaRPr lang="en-ZA" sz="900" dirty="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Electricity</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Pole Replacement HT 11 KV line (Modjadjiskloof to Mokgoba)</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Pole Replacement HT 11 KV line (Modjadjiskloof to Mokgoba)</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R1 000 000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2151939194"/>
                  </a:ext>
                </a:extLst>
              </a:tr>
              <a:tr h="528691">
                <a:tc>
                  <a:txBody>
                    <a:bodyPr/>
                    <a:lstStyle/>
                    <a:p>
                      <a:pPr>
                        <a:lnSpc>
                          <a:spcPct val="107000"/>
                        </a:lnSpc>
                        <a:spcAft>
                          <a:spcPts val="800"/>
                        </a:spcAft>
                      </a:pPr>
                      <a:r>
                        <a:rPr lang="en-US" sz="900">
                          <a:effectLst/>
                        </a:rPr>
                        <a:t>Access to sustainable quality basic services</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dirty="0">
                          <a:effectLst/>
                        </a:rPr>
                        <a:t>Waste Disposal</a:t>
                      </a:r>
                      <a:endParaRPr lang="en-ZA" sz="900" dirty="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Construction of Maphalle Land Fill Site Ph2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Construction of Maphalle Land Fill Site Ph2 (Multi-year)</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Capex</a:t>
                      </a:r>
                      <a:endParaRPr lang="en-ZA" sz="900">
                        <a:effectLst/>
                      </a:endParaRPr>
                    </a:p>
                    <a:p>
                      <a:pPr>
                        <a:lnSpc>
                          <a:spcPct val="107000"/>
                        </a:lnSpc>
                        <a:spcAft>
                          <a:spcPts val="800"/>
                        </a:spcAft>
                      </a:pPr>
                      <a:r>
                        <a:rPr lang="en-US" sz="900">
                          <a:effectLst/>
                        </a:rPr>
                        <a:t>(MIG)</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R 8 976 333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tc>
                  <a:txBody>
                    <a:bodyPr/>
                    <a:lstStyle/>
                    <a:p>
                      <a:pPr>
                        <a:lnSpc>
                          <a:spcPct val="107000"/>
                        </a:lnSpc>
                        <a:spcAft>
                          <a:spcPts val="800"/>
                        </a:spcAft>
                      </a:pPr>
                      <a:r>
                        <a:rPr lang="en-US" sz="900" dirty="0">
                          <a:effectLst/>
                        </a:rPr>
                        <a:t> </a:t>
                      </a:r>
                      <a:endParaRPr lang="en-ZA" sz="900" dirty="0">
                        <a:effectLst/>
                        <a:latin typeface="Aptos" panose="020B0004020202020204" pitchFamily="34" charset="0"/>
                        <a:ea typeface="Aptos" panose="020B0004020202020204" pitchFamily="34" charset="0"/>
                        <a:cs typeface="Times New Roman" panose="02020603050405020304" pitchFamily="18" charset="0"/>
                      </a:endParaRPr>
                    </a:p>
                  </a:txBody>
                  <a:tcPr marL="39573" marR="39573" marT="0" marB="0"/>
                </a:tc>
                <a:extLst>
                  <a:ext uri="{0D108BD9-81ED-4DB2-BD59-A6C34878D82A}">
                    <a16:rowId xmlns:a16="http://schemas.microsoft.com/office/drawing/2014/main" val="1459004600"/>
                  </a:ext>
                </a:extLst>
              </a:tr>
            </a:tbl>
          </a:graphicData>
        </a:graphic>
      </p:graphicFrame>
    </p:spTree>
    <p:extLst>
      <p:ext uri="{BB962C8B-B14F-4D97-AF65-F5344CB8AC3E}">
        <p14:creationId xmlns:p14="http://schemas.microsoft.com/office/powerpoint/2010/main" val="3447033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1006A-2DEC-6872-28E0-34986AD4BA3B}"/>
              </a:ext>
            </a:extLst>
          </p:cNvPr>
          <p:cNvSpPr>
            <a:spLocks noGrp="1"/>
          </p:cNvSpPr>
          <p:nvPr>
            <p:ph type="title"/>
          </p:nvPr>
        </p:nvSpPr>
        <p:spPr>
          <a:xfrm>
            <a:off x="609599" y="609600"/>
            <a:ext cx="6347713" cy="803176"/>
          </a:xfrm>
        </p:spPr>
        <p:txBody>
          <a:bodyPr/>
          <a:lstStyle/>
          <a:p>
            <a:r>
              <a:rPr kumimoji="0" lang="en-ZA" sz="1600" b="1" i="0" u="none" strike="noStrike" kern="1200" cap="none" spc="0" normalizeH="0" baseline="0" noProof="0" dirty="0">
                <a:ln>
                  <a:noFill/>
                </a:ln>
                <a:solidFill>
                  <a:srgbClr val="90C226"/>
                </a:solidFill>
                <a:effectLst/>
                <a:uLnTx/>
                <a:uFillTx/>
                <a:latin typeface="Aptos" panose="020B0004020202020204" pitchFamily="34" charset="0"/>
                <a:ea typeface="Aptos" panose="020B0004020202020204" pitchFamily="34" charset="0"/>
                <a:cs typeface="Times New Roman" panose="02020603050405020304" pitchFamily="18" charset="0"/>
              </a:rPr>
              <a:t>KPA: BASIC SERVICES</a:t>
            </a:r>
            <a:br>
              <a:rPr kumimoji="0" lang="en-ZA" sz="1600" b="0" i="0" u="none" strike="noStrike" kern="1200" cap="none" spc="0" normalizeH="0" baseline="0" noProof="0" dirty="0">
                <a:ln>
                  <a:noFill/>
                </a:ln>
                <a:solidFill>
                  <a:srgbClr val="90C226"/>
                </a:solidFill>
                <a:effectLst/>
                <a:uLnTx/>
                <a:uFillTx/>
                <a:latin typeface="Aptos" panose="020B0004020202020204" pitchFamily="34" charset="0"/>
                <a:ea typeface="Aptos" panose="020B0004020202020204" pitchFamily="34" charset="0"/>
                <a:cs typeface="Times New Roman" panose="02020603050405020304" pitchFamily="18" charset="0"/>
              </a:rPr>
            </a:br>
            <a:r>
              <a:rPr kumimoji="0" lang="en-ZA" sz="1600" b="1" i="0" u="none" strike="noStrike" kern="1200" cap="none" spc="0" normalizeH="0" baseline="0" noProof="0" dirty="0">
                <a:ln>
                  <a:noFill/>
                </a:ln>
                <a:solidFill>
                  <a:srgbClr val="90C226"/>
                </a:solidFill>
                <a:effectLst/>
                <a:uLnTx/>
                <a:uFillTx/>
                <a:latin typeface="Aptos" panose="020B0004020202020204" pitchFamily="34" charset="0"/>
                <a:ea typeface="Aptos" panose="020B0004020202020204" pitchFamily="34" charset="0"/>
                <a:cs typeface="Times New Roman" panose="02020603050405020304" pitchFamily="18" charset="0"/>
              </a:rPr>
              <a:t>Strategic Objective: Access to sustainable quality Services</a:t>
            </a:r>
            <a:endParaRPr lang="en-ZA" dirty="0"/>
          </a:p>
        </p:txBody>
      </p:sp>
      <p:graphicFrame>
        <p:nvGraphicFramePr>
          <p:cNvPr id="5" name="Content Placeholder 4">
            <a:extLst>
              <a:ext uri="{FF2B5EF4-FFF2-40B4-BE49-F238E27FC236}">
                <a16:creationId xmlns:a16="http://schemas.microsoft.com/office/drawing/2014/main" id="{52FA754B-CB9C-EFB3-C1FE-FC4A75E130D7}"/>
              </a:ext>
            </a:extLst>
          </p:cNvPr>
          <p:cNvGraphicFramePr>
            <a:graphicFrameLocks noGrp="1"/>
          </p:cNvGraphicFramePr>
          <p:nvPr>
            <p:ph idx="1"/>
            <p:extLst>
              <p:ext uri="{D42A27DB-BD31-4B8C-83A1-F6EECF244321}">
                <p14:modId xmlns:p14="http://schemas.microsoft.com/office/powerpoint/2010/main" val="3717087721"/>
              </p:ext>
            </p:extLst>
          </p:nvPr>
        </p:nvGraphicFramePr>
        <p:xfrm>
          <a:off x="609600" y="1412779"/>
          <a:ext cx="6348412" cy="3240360"/>
        </p:xfrm>
        <a:graphic>
          <a:graphicData uri="http://schemas.openxmlformats.org/drawingml/2006/table">
            <a:tbl>
              <a:tblPr firstRow="1" firstCol="1" bandRow="1">
                <a:tableStyleId>{5C22544A-7EE6-4342-B048-85BDC9FD1C3A}</a:tableStyleId>
              </a:tblPr>
              <a:tblGrid>
                <a:gridCol w="766454">
                  <a:extLst>
                    <a:ext uri="{9D8B030D-6E8A-4147-A177-3AD203B41FA5}">
                      <a16:colId xmlns:a16="http://schemas.microsoft.com/office/drawing/2014/main" val="1082865095"/>
                    </a:ext>
                  </a:extLst>
                </a:gridCol>
                <a:gridCol w="719724">
                  <a:extLst>
                    <a:ext uri="{9D8B030D-6E8A-4147-A177-3AD203B41FA5}">
                      <a16:colId xmlns:a16="http://schemas.microsoft.com/office/drawing/2014/main" val="3422766768"/>
                    </a:ext>
                  </a:extLst>
                </a:gridCol>
                <a:gridCol w="1114272">
                  <a:extLst>
                    <a:ext uri="{9D8B030D-6E8A-4147-A177-3AD203B41FA5}">
                      <a16:colId xmlns:a16="http://schemas.microsoft.com/office/drawing/2014/main" val="1399562732"/>
                    </a:ext>
                  </a:extLst>
                </a:gridCol>
                <a:gridCol w="1114272">
                  <a:extLst>
                    <a:ext uri="{9D8B030D-6E8A-4147-A177-3AD203B41FA5}">
                      <a16:colId xmlns:a16="http://schemas.microsoft.com/office/drawing/2014/main" val="3502723581"/>
                    </a:ext>
                  </a:extLst>
                </a:gridCol>
                <a:gridCol w="489933">
                  <a:extLst>
                    <a:ext uri="{9D8B030D-6E8A-4147-A177-3AD203B41FA5}">
                      <a16:colId xmlns:a16="http://schemas.microsoft.com/office/drawing/2014/main" val="4113109634"/>
                    </a:ext>
                  </a:extLst>
                </a:gridCol>
                <a:gridCol w="778015">
                  <a:extLst>
                    <a:ext uri="{9D8B030D-6E8A-4147-A177-3AD203B41FA5}">
                      <a16:colId xmlns:a16="http://schemas.microsoft.com/office/drawing/2014/main" val="1003269417"/>
                    </a:ext>
                  </a:extLst>
                </a:gridCol>
                <a:gridCol w="614704">
                  <a:extLst>
                    <a:ext uri="{9D8B030D-6E8A-4147-A177-3AD203B41FA5}">
                      <a16:colId xmlns:a16="http://schemas.microsoft.com/office/drawing/2014/main" val="563432519"/>
                    </a:ext>
                  </a:extLst>
                </a:gridCol>
                <a:gridCol w="751038">
                  <a:extLst>
                    <a:ext uri="{9D8B030D-6E8A-4147-A177-3AD203B41FA5}">
                      <a16:colId xmlns:a16="http://schemas.microsoft.com/office/drawing/2014/main" val="4213452975"/>
                    </a:ext>
                  </a:extLst>
                </a:gridCol>
              </a:tblGrid>
              <a:tr h="648072">
                <a:tc>
                  <a:txBody>
                    <a:bodyPr/>
                    <a:lstStyle/>
                    <a:p>
                      <a:pPr>
                        <a:lnSpc>
                          <a:spcPct val="107000"/>
                        </a:lnSpc>
                        <a:spcAft>
                          <a:spcPts val="800"/>
                        </a:spcAft>
                      </a:pPr>
                      <a:r>
                        <a:rPr lang="en-US" sz="800">
                          <a:effectLst/>
                        </a:rPr>
                        <a:t>Access to sustainable quality basic services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Electricity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Tshwele ( Goedplaas) Electrification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Tshwele ( Goedplaas) Electrification- (54)</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Opex (INEP)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R1 323 000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extLst>
                  <a:ext uri="{0D108BD9-81ED-4DB2-BD59-A6C34878D82A}">
                    <a16:rowId xmlns:a16="http://schemas.microsoft.com/office/drawing/2014/main" val="1099296169"/>
                  </a:ext>
                </a:extLst>
              </a:tr>
              <a:tr h="648072">
                <a:tc>
                  <a:txBody>
                    <a:bodyPr/>
                    <a:lstStyle/>
                    <a:p>
                      <a:pPr>
                        <a:lnSpc>
                          <a:spcPct val="107000"/>
                        </a:lnSpc>
                        <a:spcAft>
                          <a:spcPts val="800"/>
                        </a:spcAft>
                      </a:pPr>
                      <a:r>
                        <a:rPr lang="en-US" sz="800">
                          <a:effectLst/>
                        </a:rPr>
                        <a:t>Access to sustainable quality basic services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Electricity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Mothele Electrification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Mothele Electrification (70&amp;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Opex (INEP)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R 1 715 000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extLst>
                  <a:ext uri="{0D108BD9-81ED-4DB2-BD59-A6C34878D82A}">
                    <a16:rowId xmlns:a16="http://schemas.microsoft.com/office/drawing/2014/main" val="2526010184"/>
                  </a:ext>
                </a:extLst>
              </a:tr>
              <a:tr h="648072">
                <a:tc>
                  <a:txBody>
                    <a:bodyPr/>
                    <a:lstStyle/>
                    <a:p>
                      <a:pPr>
                        <a:lnSpc>
                          <a:spcPct val="107000"/>
                        </a:lnSpc>
                        <a:spcAft>
                          <a:spcPts val="800"/>
                        </a:spcAft>
                      </a:pPr>
                      <a:r>
                        <a:rPr lang="en-US" sz="800">
                          <a:effectLst/>
                        </a:rPr>
                        <a:t>Access to sustainable quality basic services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Electricity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Khethomamotheka Electrification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Khethomamotheka Electrification (75)</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Opex (INEP)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R 1 837 500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extLst>
                  <a:ext uri="{0D108BD9-81ED-4DB2-BD59-A6C34878D82A}">
                    <a16:rowId xmlns:a16="http://schemas.microsoft.com/office/drawing/2014/main" val="173311435"/>
                  </a:ext>
                </a:extLst>
              </a:tr>
              <a:tr h="648072">
                <a:tc>
                  <a:txBody>
                    <a:bodyPr/>
                    <a:lstStyle/>
                    <a:p>
                      <a:pPr>
                        <a:lnSpc>
                          <a:spcPct val="107000"/>
                        </a:lnSpc>
                        <a:spcAft>
                          <a:spcPts val="800"/>
                        </a:spcAft>
                      </a:pPr>
                      <a:r>
                        <a:rPr lang="en-US" sz="800">
                          <a:effectLst/>
                        </a:rPr>
                        <a:t>Access to sustainable quality basic services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Electricity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Ga-Sekgopo Phase 2 Electrification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Ga-Sekgopo Phase 2 Electrification (120)</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Opex (INEP)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R  2 940 000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extLst>
                  <a:ext uri="{0D108BD9-81ED-4DB2-BD59-A6C34878D82A}">
                    <a16:rowId xmlns:a16="http://schemas.microsoft.com/office/drawing/2014/main" val="500794910"/>
                  </a:ext>
                </a:extLst>
              </a:tr>
              <a:tr h="648072">
                <a:tc>
                  <a:txBody>
                    <a:bodyPr/>
                    <a:lstStyle/>
                    <a:p>
                      <a:pPr>
                        <a:lnSpc>
                          <a:spcPct val="107000"/>
                        </a:lnSpc>
                        <a:spcAft>
                          <a:spcPts val="800"/>
                        </a:spcAft>
                      </a:pPr>
                      <a:r>
                        <a:rPr lang="en-US" sz="800">
                          <a:effectLst/>
                        </a:rPr>
                        <a:t>Access to sustainable quality basic services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Electricity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Maphalle Phase 2 Electrification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Maphalle Phase 2 Electrification (120)</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Opex (INEP)</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R  2 940 000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tc>
                  <a:txBody>
                    <a:bodyPr/>
                    <a:lstStyle/>
                    <a:p>
                      <a:pPr>
                        <a:lnSpc>
                          <a:spcPct val="107000"/>
                        </a:lnSpc>
                        <a:spcAft>
                          <a:spcPts val="800"/>
                        </a:spcAft>
                      </a:pPr>
                      <a:r>
                        <a:rPr lang="en-US" sz="800" dirty="0">
                          <a:effectLst/>
                        </a:rPr>
                        <a:t> </a:t>
                      </a:r>
                      <a:endParaRPr lang="en-ZA" sz="800" dirty="0">
                        <a:effectLst/>
                        <a:latin typeface="Aptos" panose="020B0004020202020204" pitchFamily="34" charset="0"/>
                        <a:ea typeface="Aptos" panose="020B0004020202020204" pitchFamily="34" charset="0"/>
                        <a:cs typeface="Times New Roman" panose="02020603050405020304" pitchFamily="18" charset="0"/>
                      </a:endParaRPr>
                    </a:p>
                  </a:txBody>
                  <a:tcPr marL="52028" marR="52028" marT="0" marB="0"/>
                </a:tc>
                <a:extLst>
                  <a:ext uri="{0D108BD9-81ED-4DB2-BD59-A6C34878D82A}">
                    <a16:rowId xmlns:a16="http://schemas.microsoft.com/office/drawing/2014/main" val="3039600885"/>
                  </a:ext>
                </a:extLst>
              </a:tr>
            </a:tbl>
          </a:graphicData>
        </a:graphic>
      </p:graphicFrame>
      <p:sp>
        <p:nvSpPr>
          <p:cNvPr id="4" name="Slide Number Placeholder 3">
            <a:extLst>
              <a:ext uri="{FF2B5EF4-FFF2-40B4-BE49-F238E27FC236}">
                <a16:creationId xmlns:a16="http://schemas.microsoft.com/office/drawing/2014/main" id="{9630B634-6D33-5484-B220-F26034700C76}"/>
              </a:ext>
            </a:extLst>
          </p:cNvPr>
          <p:cNvSpPr>
            <a:spLocks noGrp="1"/>
          </p:cNvSpPr>
          <p:nvPr>
            <p:ph type="sldNum" sz="quarter" idx="12"/>
          </p:nvPr>
        </p:nvSpPr>
        <p:spPr/>
        <p:txBody>
          <a:bodyPr/>
          <a:lstStyle/>
          <a:p>
            <a:fld id="{88C9A171-2E76-4D44-9C13-6A085DA1FD1E}" type="slidenum">
              <a:rPr lang="en-ZA" smtClean="0"/>
              <a:t>25</a:t>
            </a:fld>
            <a:endParaRPr lang="en-ZA"/>
          </a:p>
        </p:txBody>
      </p:sp>
      <p:sp>
        <p:nvSpPr>
          <p:cNvPr id="6" name="Rectangle 1">
            <a:extLst>
              <a:ext uri="{FF2B5EF4-FFF2-40B4-BE49-F238E27FC236}">
                <a16:creationId xmlns:a16="http://schemas.microsoft.com/office/drawing/2014/main" id="{E010A74E-E647-8CED-DC77-8E607DB802FD}"/>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ZA"/>
          </a:p>
        </p:txBody>
      </p:sp>
    </p:spTree>
    <p:extLst>
      <p:ext uri="{BB962C8B-B14F-4D97-AF65-F5344CB8AC3E}">
        <p14:creationId xmlns:p14="http://schemas.microsoft.com/office/powerpoint/2010/main" val="1566334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32FF1DB-FE17-C845-69F9-D1D249B34859}"/>
              </a:ext>
            </a:extLst>
          </p:cNvPr>
          <p:cNvSpPr>
            <a:spLocks noGrp="1"/>
          </p:cNvSpPr>
          <p:nvPr>
            <p:ph type="title"/>
          </p:nvPr>
        </p:nvSpPr>
        <p:spPr>
          <a:xfrm>
            <a:off x="965199" y="609600"/>
            <a:ext cx="7648121" cy="1099457"/>
          </a:xfrm>
        </p:spPr>
        <p:txBody>
          <a:bodyPr>
            <a:normAutofit/>
          </a:bodyPr>
          <a:lstStyle/>
          <a:p>
            <a:pPr>
              <a:lnSpc>
                <a:spcPct val="90000"/>
              </a:lnSpc>
              <a:spcAft>
                <a:spcPts val="800"/>
              </a:spcAft>
            </a:pPr>
            <a:r>
              <a:rPr lang="en-ZA" sz="1700" b="1">
                <a:effectLst/>
                <a:latin typeface="Aptos" panose="020B0004020202020204" pitchFamily="34" charset="0"/>
                <a:ea typeface="Aptos" panose="020B0004020202020204" pitchFamily="34" charset="0"/>
                <a:cs typeface="Times New Roman" panose="02020603050405020304" pitchFamily="18" charset="0"/>
              </a:rPr>
              <a:t> KPA: MUNICIPAL TRANSFORMATION AND ORGANISATIONAL DEVELOPMENT</a:t>
            </a:r>
            <a:br>
              <a:rPr lang="en-ZA" sz="1700">
                <a:effectLst/>
                <a:latin typeface="Aptos" panose="020B0004020202020204" pitchFamily="34" charset="0"/>
                <a:ea typeface="Aptos" panose="020B0004020202020204" pitchFamily="34" charset="0"/>
                <a:cs typeface="Times New Roman" panose="02020603050405020304" pitchFamily="18" charset="0"/>
              </a:rPr>
            </a:br>
            <a:r>
              <a:rPr lang="en-ZA" sz="1700" b="1">
                <a:effectLst/>
                <a:latin typeface="Aptos" panose="020B0004020202020204" pitchFamily="34" charset="0"/>
                <a:ea typeface="Aptos" panose="020B0004020202020204" pitchFamily="34" charset="0"/>
                <a:cs typeface="Times New Roman" panose="02020603050405020304" pitchFamily="18" charset="0"/>
              </a:rPr>
              <a:t>Priority Issue:  Municipal Facilities, Assets and Offices</a:t>
            </a:r>
            <a:br>
              <a:rPr lang="en-ZA" sz="1700">
                <a:effectLst/>
                <a:latin typeface="Aptos" panose="020B0004020202020204" pitchFamily="34" charset="0"/>
                <a:ea typeface="Aptos" panose="020B0004020202020204" pitchFamily="34" charset="0"/>
                <a:cs typeface="Times New Roman" panose="02020603050405020304" pitchFamily="18" charset="0"/>
              </a:rPr>
            </a:br>
            <a:endParaRPr lang="en-ZA" sz="170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44A73969-08B3-816C-E2DD-872BB7AFB313}"/>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26</a:t>
            </a:fld>
            <a:endParaRPr lang="en-ZA"/>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FF7EBF60-11DD-CDBB-D709-9D7073E96AB9}"/>
              </a:ext>
            </a:extLst>
          </p:cNvPr>
          <p:cNvGraphicFramePr>
            <a:graphicFrameLocks noGrp="1"/>
          </p:cNvGraphicFramePr>
          <p:nvPr>
            <p:ph idx="1"/>
            <p:extLst>
              <p:ext uri="{D42A27DB-BD31-4B8C-83A1-F6EECF244321}">
                <p14:modId xmlns:p14="http://schemas.microsoft.com/office/powerpoint/2010/main" val="563930355"/>
              </p:ext>
            </p:extLst>
          </p:nvPr>
        </p:nvGraphicFramePr>
        <p:xfrm>
          <a:off x="965199" y="1412777"/>
          <a:ext cx="7213604" cy="3384375"/>
        </p:xfrm>
        <a:graphic>
          <a:graphicData uri="http://schemas.openxmlformats.org/drawingml/2006/table">
            <a:tbl>
              <a:tblPr firstRow="1" firstCol="1" bandRow="1">
                <a:tableStyleId>{5C22544A-7EE6-4342-B048-85BDC9FD1C3A}</a:tableStyleId>
              </a:tblPr>
              <a:tblGrid>
                <a:gridCol w="579630">
                  <a:extLst>
                    <a:ext uri="{9D8B030D-6E8A-4147-A177-3AD203B41FA5}">
                      <a16:colId xmlns:a16="http://schemas.microsoft.com/office/drawing/2014/main" val="2193729536"/>
                    </a:ext>
                  </a:extLst>
                </a:gridCol>
                <a:gridCol w="1514703">
                  <a:extLst>
                    <a:ext uri="{9D8B030D-6E8A-4147-A177-3AD203B41FA5}">
                      <a16:colId xmlns:a16="http://schemas.microsoft.com/office/drawing/2014/main" val="2276023747"/>
                    </a:ext>
                  </a:extLst>
                </a:gridCol>
                <a:gridCol w="808716">
                  <a:extLst>
                    <a:ext uri="{9D8B030D-6E8A-4147-A177-3AD203B41FA5}">
                      <a16:colId xmlns:a16="http://schemas.microsoft.com/office/drawing/2014/main" val="1441325923"/>
                    </a:ext>
                  </a:extLst>
                </a:gridCol>
                <a:gridCol w="647347">
                  <a:extLst>
                    <a:ext uri="{9D8B030D-6E8A-4147-A177-3AD203B41FA5}">
                      <a16:colId xmlns:a16="http://schemas.microsoft.com/office/drawing/2014/main" val="3895235717"/>
                    </a:ext>
                  </a:extLst>
                </a:gridCol>
                <a:gridCol w="1017630">
                  <a:extLst>
                    <a:ext uri="{9D8B030D-6E8A-4147-A177-3AD203B41FA5}">
                      <a16:colId xmlns:a16="http://schemas.microsoft.com/office/drawing/2014/main" val="1343455221"/>
                    </a:ext>
                  </a:extLst>
                </a:gridCol>
                <a:gridCol w="598360">
                  <a:extLst>
                    <a:ext uri="{9D8B030D-6E8A-4147-A177-3AD203B41FA5}">
                      <a16:colId xmlns:a16="http://schemas.microsoft.com/office/drawing/2014/main" val="1861424076"/>
                    </a:ext>
                  </a:extLst>
                </a:gridCol>
                <a:gridCol w="617090">
                  <a:extLst>
                    <a:ext uri="{9D8B030D-6E8A-4147-A177-3AD203B41FA5}">
                      <a16:colId xmlns:a16="http://schemas.microsoft.com/office/drawing/2014/main" val="1781718001"/>
                    </a:ext>
                  </a:extLst>
                </a:gridCol>
                <a:gridCol w="715064">
                  <a:extLst>
                    <a:ext uri="{9D8B030D-6E8A-4147-A177-3AD203B41FA5}">
                      <a16:colId xmlns:a16="http://schemas.microsoft.com/office/drawing/2014/main" val="2819323491"/>
                    </a:ext>
                  </a:extLst>
                </a:gridCol>
                <a:gridCol w="715064">
                  <a:extLst>
                    <a:ext uri="{9D8B030D-6E8A-4147-A177-3AD203B41FA5}">
                      <a16:colId xmlns:a16="http://schemas.microsoft.com/office/drawing/2014/main" val="3400990719"/>
                    </a:ext>
                  </a:extLst>
                </a:gridCol>
              </a:tblGrid>
              <a:tr h="846094">
                <a:tc>
                  <a:txBody>
                    <a:bodyPr/>
                    <a:lstStyle/>
                    <a:p>
                      <a:pPr>
                        <a:lnSpc>
                          <a:spcPct val="107000"/>
                        </a:lnSpc>
                        <a:spcAft>
                          <a:spcPts val="800"/>
                        </a:spcAft>
                      </a:pPr>
                      <a:r>
                        <a:rPr lang="en-US" sz="900">
                          <a:effectLst/>
                        </a:rPr>
                        <a:t>Region/ Ward</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Strategic Objective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Programme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Project Name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Project description</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Funding Type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Budget for 2025/26</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Budget for 2026/2027</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Budget for 2027/2028</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extLst>
                  <a:ext uri="{0D108BD9-81ED-4DB2-BD59-A6C34878D82A}">
                    <a16:rowId xmlns:a16="http://schemas.microsoft.com/office/drawing/2014/main" val="1501799295"/>
                  </a:ext>
                </a:extLst>
              </a:tr>
              <a:tr h="1112038">
                <a:tc>
                  <a:txBody>
                    <a:bodyPr/>
                    <a:lstStyle/>
                    <a:p>
                      <a:pPr>
                        <a:lnSpc>
                          <a:spcPct val="107000"/>
                        </a:lnSpc>
                        <a:spcAft>
                          <a:spcPts val="800"/>
                        </a:spcAft>
                      </a:pPr>
                      <a:r>
                        <a:rPr lang="en-US" sz="900">
                          <a:effectLst/>
                        </a:rPr>
                        <a:t>Head office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Improved governance and organisational excellence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Information Technology</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ICT Domain Server Upgrade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ICT Domain Server Upgrade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R 260 000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extLst>
                  <a:ext uri="{0D108BD9-81ED-4DB2-BD59-A6C34878D82A}">
                    <a16:rowId xmlns:a16="http://schemas.microsoft.com/office/drawing/2014/main" val="3494067352"/>
                  </a:ext>
                </a:extLst>
              </a:tr>
              <a:tr h="580149">
                <a:tc>
                  <a:txBody>
                    <a:bodyPr/>
                    <a:lstStyle/>
                    <a:p>
                      <a:pPr>
                        <a:lnSpc>
                          <a:spcPct val="107000"/>
                        </a:lnSpc>
                        <a:spcAft>
                          <a:spcPts val="800"/>
                        </a:spcAft>
                      </a:pPr>
                      <a:r>
                        <a:rPr lang="en-US" sz="900">
                          <a:effectLst/>
                        </a:rPr>
                        <a:t>Head office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Improved governance and organisational excellence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Information Technology</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Camera</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Procurement of Camera</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R  250 000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extLst>
                  <a:ext uri="{0D108BD9-81ED-4DB2-BD59-A6C34878D82A}">
                    <a16:rowId xmlns:a16="http://schemas.microsoft.com/office/drawing/2014/main" val="2805100366"/>
                  </a:ext>
                </a:extLst>
              </a:tr>
              <a:tr h="846094">
                <a:tc>
                  <a:txBody>
                    <a:bodyPr/>
                    <a:lstStyle/>
                    <a:p>
                      <a:pPr>
                        <a:lnSpc>
                          <a:spcPct val="107000"/>
                        </a:lnSpc>
                        <a:spcAft>
                          <a:spcPts val="800"/>
                        </a:spcAft>
                      </a:pPr>
                      <a:r>
                        <a:rPr lang="en-US" sz="900">
                          <a:effectLst/>
                        </a:rPr>
                        <a:t>Head office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Improved governance and organisational excellence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Information Technology</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Office furniture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Supply and Delivery of office furniture</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Capex</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R 3 000 000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a:effectLst/>
                        </a:rPr>
                        <a:t> </a:t>
                      </a:r>
                      <a:endParaRPr lang="en-ZA" sz="90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tc>
                  <a:txBody>
                    <a:bodyPr/>
                    <a:lstStyle/>
                    <a:p>
                      <a:pPr>
                        <a:lnSpc>
                          <a:spcPct val="107000"/>
                        </a:lnSpc>
                        <a:spcAft>
                          <a:spcPts val="800"/>
                        </a:spcAft>
                      </a:pPr>
                      <a:r>
                        <a:rPr lang="en-US" sz="900" dirty="0">
                          <a:effectLst/>
                        </a:rPr>
                        <a:t> </a:t>
                      </a:r>
                      <a:endParaRPr lang="en-ZA" sz="900" dirty="0">
                        <a:effectLst/>
                        <a:latin typeface="Aptos" panose="020B0004020202020204" pitchFamily="34" charset="0"/>
                        <a:ea typeface="Aptos" panose="020B0004020202020204" pitchFamily="34" charset="0"/>
                        <a:cs typeface="Times New Roman" panose="02020603050405020304" pitchFamily="18" charset="0"/>
                      </a:endParaRPr>
                    </a:p>
                  </a:txBody>
                  <a:tcPr marL="45456" marR="45456" marT="0" marB="0"/>
                </a:tc>
                <a:extLst>
                  <a:ext uri="{0D108BD9-81ED-4DB2-BD59-A6C34878D82A}">
                    <a16:rowId xmlns:a16="http://schemas.microsoft.com/office/drawing/2014/main" val="2715610182"/>
                  </a:ext>
                </a:extLst>
              </a:tr>
            </a:tbl>
          </a:graphicData>
        </a:graphic>
      </p:graphicFrame>
    </p:spTree>
    <p:extLst>
      <p:ext uri="{BB962C8B-B14F-4D97-AF65-F5344CB8AC3E}">
        <p14:creationId xmlns:p14="http://schemas.microsoft.com/office/powerpoint/2010/main" val="4260101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072545-4919-411F-F860-23FE2AAF86DB}"/>
              </a:ext>
            </a:extLst>
          </p:cNvPr>
          <p:cNvSpPr>
            <a:spLocks noGrp="1"/>
          </p:cNvSpPr>
          <p:nvPr>
            <p:ph type="title"/>
          </p:nvPr>
        </p:nvSpPr>
        <p:spPr>
          <a:xfrm>
            <a:off x="965199" y="609600"/>
            <a:ext cx="7648121" cy="1099457"/>
          </a:xfrm>
        </p:spPr>
        <p:txBody>
          <a:bodyPr>
            <a:normAutofit/>
          </a:bodyPr>
          <a:lstStyle/>
          <a:p>
            <a:pPr>
              <a:lnSpc>
                <a:spcPct val="90000"/>
              </a:lnSpc>
              <a:spcAft>
                <a:spcPts val="800"/>
              </a:spcAft>
            </a:pPr>
            <a:r>
              <a:rPr lang="en-ZA" sz="1700" b="1">
                <a:effectLst/>
                <a:latin typeface="Aptos" panose="020B0004020202020204" pitchFamily="34" charset="0"/>
                <a:ea typeface="Aptos" panose="020B0004020202020204" pitchFamily="34" charset="0"/>
                <a:cs typeface="Times New Roman" panose="02020603050405020304" pitchFamily="18" charset="0"/>
              </a:rPr>
              <a:t>KPA: GOOD GOVERNANCE AND PUBLIC PARTICIPATION</a:t>
            </a:r>
            <a:br>
              <a:rPr lang="en-ZA" sz="1700">
                <a:effectLst/>
                <a:latin typeface="Aptos" panose="020B0004020202020204" pitchFamily="34" charset="0"/>
                <a:ea typeface="Aptos" panose="020B0004020202020204" pitchFamily="34" charset="0"/>
                <a:cs typeface="Times New Roman" panose="02020603050405020304" pitchFamily="18" charset="0"/>
              </a:rPr>
            </a:br>
            <a:r>
              <a:rPr lang="en-ZA" sz="1700" b="1">
                <a:effectLst/>
                <a:latin typeface="Aptos" panose="020B0004020202020204" pitchFamily="34" charset="0"/>
                <a:ea typeface="Aptos" panose="020B0004020202020204" pitchFamily="34" charset="0"/>
                <a:cs typeface="Times New Roman" panose="02020603050405020304" pitchFamily="18" charset="0"/>
              </a:rPr>
              <a:t>Strategic Objective:  Effective and Efficient Community Development</a:t>
            </a:r>
            <a:br>
              <a:rPr lang="en-ZA" sz="1700">
                <a:effectLst/>
                <a:latin typeface="Aptos" panose="020B0004020202020204" pitchFamily="34" charset="0"/>
                <a:ea typeface="Aptos" panose="020B0004020202020204" pitchFamily="34" charset="0"/>
                <a:cs typeface="Times New Roman" panose="02020603050405020304" pitchFamily="18" charset="0"/>
              </a:rPr>
            </a:br>
            <a:endParaRPr lang="en-ZA" sz="170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DF102063-18F1-026E-5AF0-040CAE98E3FC}"/>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27</a:t>
            </a:fld>
            <a:endParaRPr lang="en-ZA"/>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8138FF07-C34B-35AC-B5A2-B876C512CD29}"/>
              </a:ext>
            </a:extLst>
          </p:cNvPr>
          <p:cNvGraphicFramePr>
            <a:graphicFrameLocks noGrp="1"/>
          </p:cNvGraphicFramePr>
          <p:nvPr>
            <p:ph idx="1"/>
            <p:extLst>
              <p:ext uri="{D42A27DB-BD31-4B8C-83A1-F6EECF244321}">
                <p14:modId xmlns:p14="http://schemas.microsoft.com/office/powerpoint/2010/main" val="512019990"/>
              </p:ext>
            </p:extLst>
          </p:nvPr>
        </p:nvGraphicFramePr>
        <p:xfrm>
          <a:off x="899593" y="1628800"/>
          <a:ext cx="7048144" cy="4413225"/>
        </p:xfrm>
        <a:graphic>
          <a:graphicData uri="http://schemas.openxmlformats.org/drawingml/2006/table">
            <a:tbl>
              <a:tblPr firstRow="1" firstCol="1" bandRow="1">
                <a:tableStyleId>{5C22544A-7EE6-4342-B048-85BDC9FD1C3A}</a:tableStyleId>
              </a:tblPr>
              <a:tblGrid>
                <a:gridCol w="699525">
                  <a:extLst>
                    <a:ext uri="{9D8B030D-6E8A-4147-A177-3AD203B41FA5}">
                      <a16:colId xmlns:a16="http://schemas.microsoft.com/office/drawing/2014/main" val="384440472"/>
                    </a:ext>
                  </a:extLst>
                </a:gridCol>
                <a:gridCol w="1021529">
                  <a:extLst>
                    <a:ext uri="{9D8B030D-6E8A-4147-A177-3AD203B41FA5}">
                      <a16:colId xmlns:a16="http://schemas.microsoft.com/office/drawing/2014/main" val="3888525577"/>
                    </a:ext>
                  </a:extLst>
                </a:gridCol>
                <a:gridCol w="961357">
                  <a:extLst>
                    <a:ext uri="{9D8B030D-6E8A-4147-A177-3AD203B41FA5}">
                      <a16:colId xmlns:a16="http://schemas.microsoft.com/office/drawing/2014/main" val="722779277"/>
                    </a:ext>
                  </a:extLst>
                </a:gridCol>
                <a:gridCol w="725545">
                  <a:extLst>
                    <a:ext uri="{9D8B030D-6E8A-4147-A177-3AD203B41FA5}">
                      <a16:colId xmlns:a16="http://schemas.microsoft.com/office/drawing/2014/main" val="2100644023"/>
                    </a:ext>
                  </a:extLst>
                </a:gridCol>
                <a:gridCol w="1096338">
                  <a:extLst>
                    <a:ext uri="{9D8B030D-6E8A-4147-A177-3AD203B41FA5}">
                      <a16:colId xmlns:a16="http://schemas.microsoft.com/office/drawing/2014/main" val="2503734310"/>
                    </a:ext>
                  </a:extLst>
                </a:gridCol>
                <a:gridCol w="1199771">
                  <a:extLst>
                    <a:ext uri="{9D8B030D-6E8A-4147-A177-3AD203B41FA5}">
                      <a16:colId xmlns:a16="http://schemas.microsoft.com/office/drawing/2014/main" val="983959663"/>
                    </a:ext>
                  </a:extLst>
                </a:gridCol>
                <a:gridCol w="1344079">
                  <a:extLst>
                    <a:ext uri="{9D8B030D-6E8A-4147-A177-3AD203B41FA5}">
                      <a16:colId xmlns:a16="http://schemas.microsoft.com/office/drawing/2014/main" val="3583736732"/>
                    </a:ext>
                  </a:extLst>
                </a:gridCol>
              </a:tblGrid>
              <a:tr h="376346">
                <a:tc>
                  <a:txBody>
                    <a:bodyPr/>
                    <a:lstStyle/>
                    <a:p>
                      <a:pPr>
                        <a:lnSpc>
                          <a:spcPct val="107000"/>
                        </a:lnSpc>
                        <a:spcAft>
                          <a:spcPts val="800"/>
                        </a:spcAft>
                      </a:pPr>
                      <a:r>
                        <a:rPr lang="en-US" sz="1000">
                          <a:effectLst/>
                        </a:rPr>
                        <a:t>Region/ Ward</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Strategic Objective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Programme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Funding Type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Budget for 2025/26</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Budget for 2026/2027</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Budget for 2027/2028</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329305595"/>
                  </a:ext>
                </a:extLst>
              </a:tr>
              <a:tr h="936362">
                <a:tc>
                  <a:txBody>
                    <a:bodyPr/>
                    <a:lstStyle/>
                    <a:p>
                      <a:pPr>
                        <a:lnSpc>
                          <a:spcPct val="107000"/>
                        </a:lnSpc>
                        <a:spcAft>
                          <a:spcPts val="800"/>
                        </a:spcAft>
                      </a:pPr>
                      <a:r>
                        <a:rPr lang="en-US" sz="1000">
                          <a:effectLst/>
                        </a:rPr>
                        <a:t>Head Office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ZA" sz="1000">
                          <a:effectLst/>
                        </a:rPr>
                        <a:t>Effective and Efficient Community Development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Imbizo</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Opex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R 475 757,06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R 497 166,13 </a:t>
                      </a:r>
                      <a:endParaRPr lang="en-ZA" sz="1000" dirty="0">
                        <a:effectLst/>
                      </a:endParaRPr>
                    </a:p>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930788102"/>
                  </a:ext>
                </a:extLst>
              </a:tr>
              <a:tr h="721385">
                <a:tc>
                  <a:txBody>
                    <a:bodyPr/>
                    <a:lstStyle/>
                    <a:p>
                      <a:pPr>
                        <a:lnSpc>
                          <a:spcPct val="107000"/>
                        </a:lnSpc>
                        <a:spcAft>
                          <a:spcPts val="800"/>
                        </a:spcAft>
                      </a:pPr>
                      <a:r>
                        <a:rPr lang="en-US" sz="1000">
                          <a:effectLst/>
                        </a:rPr>
                        <a:t>Head office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ZA" sz="1000">
                          <a:effectLst/>
                        </a:rPr>
                        <a:t>Effective and Efficient Community Development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Bursary</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Opex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ZA" sz="1000" dirty="0">
                          <a:effectLst/>
                        </a:rPr>
                        <a:t>R</a:t>
                      </a:r>
                      <a:r>
                        <a:rPr lang="en-US" sz="1000" dirty="0">
                          <a:effectLst/>
                        </a:rPr>
                        <a:t>2 891 327,72 </a:t>
                      </a:r>
                      <a:endParaRPr lang="en-ZA" sz="1000" dirty="0">
                        <a:effectLst/>
                      </a:endParaRPr>
                    </a:p>
                    <a:p>
                      <a:pPr>
                        <a:lnSpc>
                          <a:spcPct val="107000"/>
                        </a:lnSpc>
                        <a:spcAft>
                          <a:spcPts val="800"/>
                        </a:spcAft>
                      </a:pPr>
                      <a:r>
                        <a:rPr lang="en-ZA"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    R 3 021 437,47 </a:t>
                      </a:r>
                      <a:endParaRPr lang="en-ZA" sz="1000" dirty="0">
                        <a:effectLst/>
                      </a:endParaRPr>
                    </a:p>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2528186900"/>
                  </a:ext>
                </a:extLst>
              </a:tr>
              <a:tr h="721385">
                <a:tc>
                  <a:txBody>
                    <a:bodyPr/>
                    <a:lstStyle/>
                    <a:p>
                      <a:pPr>
                        <a:lnSpc>
                          <a:spcPct val="107000"/>
                        </a:lnSpc>
                        <a:spcAft>
                          <a:spcPts val="800"/>
                        </a:spcAft>
                      </a:pPr>
                      <a:r>
                        <a:rPr lang="en-US" sz="1000">
                          <a:effectLst/>
                        </a:rPr>
                        <a:t>Head office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Effective and Efficient Community Development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Gender Activities</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Opex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R231 911,03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R 242 347,02 </a:t>
                      </a:r>
                      <a:endParaRPr lang="en-ZA" sz="1000">
                        <a:effectLst/>
                      </a:endParaRPr>
                    </a:p>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4202377529"/>
                  </a:ext>
                </a:extLst>
              </a:tr>
              <a:tr h="936362">
                <a:tc>
                  <a:txBody>
                    <a:bodyPr/>
                    <a:lstStyle/>
                    <a:p>
                      <a:pPr>
                        <a:lnSpc>
                          <a:spcPct val="107000"/>
                        </a:lnSpc>
                        <a:spcAft>
                          <a:spcPts val="800"/>
                        </a:spcAft>
                      </a:pPr>
                      <a:r>
                        <a:rPr lang="en-US" sz="1000">
                          <a:effectLst/>
                        </a:rPr>
                        <a:t>Head Office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Effective and Efficient Community Development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HIV/AIDS Desk Activities</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Opex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R    480 037,46 </a:t>
                      </a:r>
                      <a:endParaRPr lang="en-ZA" sz="1000">
                        <a:effectLst/>
                      </a:endParaRPr>
                    </a:p>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R  501 639,15 </a:t>
                      </a:r>
                      <a:endParaRPr lang="en-ZA" sz="1000" dirty="0">
                        <a:effectLst/>
                      </a:endParaRPr>
                    </a:p>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4249785125"/>
                  </a:ext>
                </a:extLst>
              </a:tr>
              <a:tr h="721385">
                <a:tc>
                  <a:txBody>
                    <a:bodyPr/>
                    <a:lstStyle/>
                    <a:p>
                      <a:pPr>
                        <a:lnSpc>
                          <a:spcPct val="107000"/>
                        </a:lnSpc>
                        <a:spcAft>
                          <a:spcPts val="800"/>
                        </a:spcAft>
                      </a:pPr>
                      <a:r>
                        <a:rPr lang="en-US" sz="1000">
                          <a:effectLst/>
                        </a:rPr>
                        <a:t>Head Office</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Effective and Efficient Community Development</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MPAC Activities</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Opex</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a:effectLst/>
                        </a:rPr>
                        <a:t>    R   1 390 830,37 </a:t>
                      </a:r>
                      <a:endParaRPr lang="en-ZA" sz="1000">
                        <a:effectLst/>
                      </a:endParaRPr>
                    </a:p>
                    <a:p>
                      <a:pPr>
                        <a:lnSpc>
                          <a:spcPct val="107000"/>
                        </a:lnSpc>
                        <a:spcAft>
                          <a:spcPts val="800"/>
                        </a:spcAft>
                      </a:pPr>
                      <a:r>
                        <a:rPr lang="en-US" sz="1000">
                          <a:effectLst/>
                        </a:rPr>
                        <a:t> </a:t>
                      </a:r>
                      <a:endParaRPr lang="en-ZA" sz="100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   R  1 453 417,74 </a:t>
                      </a:r>
                      <a:endParaRPr lang="en-ZA" sz="1000" dirty="0">
                        <a:effectLst/>
                      </a:endParaRPr>
                    </a:p>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tc>
                  <a:txBody>
                    <a:bodyPr/>
                    <a:lstStyle/>
                    <a:p>
                      <a:pPr>
                        <a:lnSpc>
                          <a:spcPct val="107000"/>
                        </a:lnSpc>
                        <a:spcAft>
                          <a:spcPts val="800"/>
                        </a:spcAft>
                      </a:pPr>
                      <a:r>
                        <a:rPr lang="en-US" sz="1000" dirty="0">
                          <a:effectLst/>
                        </a:rPr>
                        <a:t> </a:t>
                      </a:r>
                      <a:endParaRPr lang="en-ZA" sz="1000" dirty="0">
                        <a:effectLst/>
                        <a:latin typeface="Aptos" panose="020B0004020202020204" pitchFamily="34" charset="0"/>
                        <a:ea typeface="Aptos" panose="020B0004020202020204" pitchFamily="34" charset="0"/>
                        <a:cs typeface="Times New Roman" panose="02020603050405020304" pitchFamily="18" charset="0"/>
                      </a:endParaRPr>
                    </a:p>
                  </a:txBody>
                  <a:tcPr marL="63042" marR="63042" marT="0" marB="0"/>
                </a:tc>
                <a:extLst>
                  <a:ext uri="{0D108BD9-81ED-4DB2-BD59-A6C34878D82A}">
                    <a16:rowId xmlns:a16="http://schemas.microsoft.com/office/drawing/2014/main" val="529815851"/>
                  </a:ext>
                </a:extLst>
              </a:tr>
            </a:tbl>
          </a:graphicData>
        </a:graphic>
      </p:graphicFrame>
    </p:spTree>
    <p:extLst>
      <p:ext uri="{BB962C8B-B14F-4D97-AF65-F5344CB8AC3E}">
        <p14:creationId xmlns:p14="http://schemas.microsoft.com/office/powerpoint/2010/main" val="24551058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C5F9B-BD7A-35C3-9685-84DF8DC1941E}"/>
              </a:ext>
            </a:extLst>
          </p:cNvPr>
          <p:cNvSpPr>
            <a:spLocks noGrp="1"/>
          </p:cNvSpPr>
          <p:nvPr>
            <p:ph type="title"/>
          </p:nvPr>
        </p:nvSpPr>
        <p:spPr>
          <a:xfrm>
            <a:off x="609599" y="609600"/>
            <a:ext cx="6347713" cy="731168"/>
          </a:xfrm>
        </p:spPr>
        <p:txBody>
          <a:bodyPr>
            <a:normAutofit fontScale="90000"/>
          </a:bodyPr>
          <a:lstStyle/>
          <a:p>
            <a:pPr>
              <a:lnSpc>
                <a:spcPct val="107000"/>
              </a:lnSpc>
              <a:spcAft>
                <a:spcPts val="800"/>
              </a:spcAft>
            </a:pPr>
            <a:r>
              <a:rPr lang="en-ZA" sz="1800" b="1" dirty="0">
                <a:effectLst/>
                <a:latin typeface="Aptos" panose="020B0004020202020204" pitchFamily="34" charset="0"/>
                <a:ea typeface="Aptos" panose="020B0004020202020204" pitchFamily="34" charset="0"/>
                <a:cs typeface="Times New Roman" panose="02020603050405020304" pitchFamily="18" charset="0"/>
              </a:rPr>
              <a:t>KPA: LOCAL ECONOMIC DEVELOPMENT</a:t>
            </a:r>
            <a:br>
              <a:rPr lang="en-ZA" sz="1800" dirty="0">
                <a:effectLst/>
                <a:latin typeface="Aptos" panose="020B0004020202020204" pitchFamily="34" charset="0"/>
                <a:ea typeface="Aptos" panose="020B0004020202020204" pitchFamily="34" charset="0"/>
                <a:cs typeface="Times New Roman" panose="02020603050405020304" pitchFamily="18" charset="0"/>
              </a:rPr>
            </a:br>
            <a:r>
              <a:rPr lang="en-ZA" sz="1800" b="1" dirty="0">
                <a:effectLst/>
                <a:latin typeface="Aptos" panose="020B0004020202020204" pitchFamily="34" charset="0"/>
                <a:ea typeface="Aptos" panose="020B0004020202020204" pitchFamily="34" charset="0"/>
                <a:cs typeface="Times New Roman" panose="02020603050405020304" pitchFamily="18" charset="0"/>
              </a:rPr>
              <a:t>Strategic Objective: Improved and Inclusive Local Economy</a:t>
            </a:r>
            <a:br>
              <a:rPr lang="en-ZA" sz="1800" dirty="0">
                <a:effectLst/>
                <a:latin typeface="Aptos" panose="020B0004020202020204" pitchFamily="34" charset="0"/>
                <a:ea typeface="Aptos" panose="020B0004020202020204" pitchFamily="34" charset="0"/>
                <a:cs typeface="Times New Roman" panose="02020603050405020304" pitchFamily="18" charset="0"/>
              </a:rPr>
            </a:br>
            <a:endParaRPr lang="en-ZA" dirty="0"/>
          </a:p>
        </p:txBody>
      </p:sp>
      <p:graphicFrame>
        <p:nvGraphicFramePr>
          <p:cNvPr id="5" name="Content Placeholder 4">
            <a:extLst>
              <a:ext uri="{FF2B5EF4-FFF2-40B4-BE49-F238E27FC236}">
                <a16:creationId xmlns:a16="http://schemas.microsoft.com/office/drawing/2014/main" id="{4F6031CF-D5D5-1E97-904B-44F0B1838A00}"/>
              </a:ext>
            </a:extLst>
          </p:cNvPr>
          <p:cNvGraphicFramePr>
            <a:graphicFrameLocks noGrp="1"/>
          </p:cNvGraphicFramePr>
          <p:nvPr>
            <p:ph idx="1"/>
            <p:extLst>
              <p:ext uri="{D42A27DB-BD31-4B8C-83A1-F6EECF244321}">
                <p14:modId xmlns:p14="http://schemas.microsoft.com/office/powerpoint/2010/main" val="837254295"/>
              </p:ext>
            </p:extLst>
          </p:nvPr>
        </p:nvGraphicFramePr>
        <p:xfrm>
          <a:off x="633414" y="1700809"/>
          <a:ext cx="6348410" cy="2618357"/>
        </p:xfrm>
        <a:graphic>
          <a:graphicData uri="http://schemas.openxmlformats.org/drawingml/2006/table">
            <a:tbl>
              <a:tblPr firstRow="1" firstCol="1" bandRow="1">
                <a:tableStyleId>{5C22544A-7EE6-4342-B048-85BDC9FD1C3A}</a:tableStyleId>
              </a:tblPr>
              <a:tblGrid>
                <a:gridCol w="458295">
                  <a:extLst>
                    <a:ext uri="{9D8B030D-6E8A-4147-A177-3AD203B41FA5}">
                      <a16:colId xmlns:a16="http://schemas.microsoft.com/office/drawing/2014/main" val="1018643800"/>
                    </a:ext>
                  </a:extLst>
                </a:gridCol>
                <a:gridCol w="920302">
                  <a:extLst>
                    <a:ext uri="{9D8B030D-6E8A-4147-A177-3AD203B41FA5}">
                      <a16:colId xmlns:a16="http://schemas.microsoft.com/office/drawing/2014/main" val="1512577230"/>
                    </a:ext>
                  </a:extLst>
                </a:gridCol>
                <a:gridCol w="723160">
                  <a:extLst>
                    <a:ext uri="{9D8B030D-6E8A-4147-A177-3AD203B41FA5}">
                      <a16:colId xmlns:a16="http://schemas.microsoft.com/office/drawing/2014/main" val="3740815920"/>
                    </a:ext>
                  </a:extLst>
                </a:gridCol>
                <a:gridCol w="948133">
                  <a:extLst>
                    <a:ext uri="{9D8B030D-6E8A-4147-A177-3AD203B41FA5}">
                      <a16:colId xmlns:a16="http://schemas.microsoft.com/office/drawing/2014/main" val="1281922316"/>
                    </a:ext>
                  </a:extLst>
                </a:gridCol>
                <a:gridCol w="1072912">
                  <a:extLst>
                    <a:ext uri="{9D8B030D-6E8A-4147-A177-3AD203B41FA5}">
                      <a16:colId xmlns:a16="http://schemas.microsoft.com/office/drawing/2014/main" val="1541115942"/>
                    </a:ext>
                  </a:extLst>
                </a:gridCol>
                <a:gridCol w="471747">
                  <a:extLst>
                    <a:ext uri="{9D8B030D-6E8A-4147-A177-3AD203B41FA5}">
                      <a16:colId xmlns:a16="http://schemas.microsoft.com/office/drawing/2014/main" val="4245723177"/>
                    </a:ext>
                  </a:extLst>
                </a:gridCol>
                <a:gridCol w="619719">
                  <a:extLst>
                    <a:ext uri="{9D8B030D-6E8A-4147-A177-3AD203B41FA5}">
                      <a16:colId xmlns:a16="http://schemas.microsoft.com/office/drawing/2014/main" val="3324604548"/>
                    </a:ext>
                  </a:extLst>
                </a:gridCol>
                <a:gridCol w="558026">
                  <a:extLst>
                    <a:ext uri="{9D8B030D-6E8A-4147-A177-3AD203B41FA5}">
                      <a16:colId xmlns:a16="http://schemas.microsoft.com/office/drawing/2014/main" val="889069487"/>
                    </a:ext>
                  </a:extLst>
                </a:gridCol>
                <a:gridCol w="576116">
                  <a:extLst>
                    <a:ext uri="{9D8B030D-6E8A-4147-A177-3AD203B41FA5}">
                      <a16:colId xmlns:a16="http://schemas.microsoft.com/office/drawing/2014/main" val="4234620210"/>
                    </a:ext>
                  </a:extLst>
                </a:gridCol>
              </a:tblGrid>
              <a:tr h="907511">
                <a:tc>
                  <a:txBody>
                    <a:bodyPr/>
                    <a:lstStyle/>
                    <a:p>
                      <a:pPr>
                        <a:lnSpc>
                          <a:spcPct val="107000"/>
                        </a:lnSpc>
                        <a:spcAft>
                          <a:spcPts val="800"/>
                        </a:spcAft>
                      </a:pPr>
                      <a:r>
                        <a:rPr lang="en-US" sz="800">
                          <a:effectLst/>
                        </a:rPr>
                        <a:t>Region/ Ward</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Strategic Objective</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Programme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Project Name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Project description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Funding Type</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Budget for 2025/26</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Budget for 2026/2027</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Budget for 2027/2028</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extLst>
                  <a:ext uri="{0D108BD9-81ED-4DB2-BD59-A6C34878D82A}">
                    <a16:rowId xmlns:a16="http://schemas.microsoft.com/office/drawing/2014/main" val="4053056524"/>
                  </a:ext>
                </a:extLst>
              </a:tr>
              <a:tr h="855423">
                <a:tc>
                  <a:txBody>
                    <a:bodyPr/>
                    <a:lstStyle/>
                    <a:p>
                      <a:endParaRPr lang="en-ZA" sz="800">
                        <a:effectLst/>
                        <a:latin typeface="Aptos" panose="020B0004020202020204" pitchFamily="34" charset="0"/>
                      </a:endParaRPr>
                    </a:p>
                  </a:txBody>
                  <a:tcPr marL="50097" marR="50097" marT="0" marB="0"/>
                </a:tc>
                <a:tc>
                  <a:txBody>
                    <a:bodyPr/>
                    <a:lstStyle/>
                    <a:p>
                      <a:pPr>
                        <a:lnSpc>
                          <a:spcPct val="107000"/>
                        </a:lnSpc>
                        <a:spcAft>
                          <a:spcPts val="800"/>
                        </a:spcAft>
                      </a:pPr>
                      <a:r>
                        <a:rPr lang="en-US" sz="800">
                          <a:effectLst/>
                        </a:rPr>
                        <a:t>Improved and inclusive local economy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Local Economic Development</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Integrated Transport Plan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Integrated Transport Plan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Opex</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 R2 000 000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extLst>
                  <a:ext uri="{0D108BD9-81ED-4DB2-BD59-A6C34878D82A}">
                    <a16:rowId xmlns:a16="http://schemas.microsoft.com/office/drawing/2014/main" val="2076131704"/>
                  </a:ext>
                </a:extLst>
              </a:tr>
              <a:tr h="855423">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Improved and inclusive local economy</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Local Economic Development</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SMME Support</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SMME Support</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Opex</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R 1 044 000,00 </a:t>
                      </a:r>
                      <a:endParaRPr lang="en-ZA" sz="800">
                        <a:effectLst/>
                      </a:endParaRPr>
                    </a:p>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a:effectLst/>
                        </a:rPr>
                        <a:t>R1 090 980,00 </a:t>
                      </a:r>
                      <a:endParaRPr lang="en-ZA" sz="800">
                        <a:effectLst/>
                      </a:endParaRPr>
                    </a:p>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tc>
                  <a:txBody>
                    <a:bodyPr/>
                    <a:lstStyle/>
                    <a:p>
                      <a:pPr>
                        <a:lnSpc>
                          <a:spcPct val="107000"/>
                        </a:lnSpc>
                        <a:spcAft>
                          <a:spcPts val="800"/>
                        </a:spcAft>
                      </a:pPr>
                      <a:r>
                        <a:rPr lang="en-US" sz="800" dirty="0">
                          <a:effectLst/>
                        </a:rPr>
                        <a:t> </a:t>
                      </a:r>
                      <a:endParaRPr lang="en-ZA" sz="800" dirty="0">
                        <a:effectLst/>
                        <a:latin typeface="Aptos" panose="020B0004020202020204" pitchFamily="34" charset="0"/>
                        <a:ea typeface="Aptos" panose="020B0004020202020204" pitchFamily="34" charset="0"/>
                        <a:cs typeface="Times New Roman" panose="02020603050405020304" pitchFamily="18" charset="0"/>
                      </a:endParaRPr>
                    </a:p>
                  </a:txBody>
                  <a:tcPr marL="50097" marR="50097" marT="0" marB="0"/>
                </a:tc>
                <a:extLst>
                  <a:ext uri="{0D108BD9-81ED-4DB2-BD59-A6C34878D82A}">
                    <a16:rowId xmlns:a16="http://schemas.microsoft.com/office/drawing/2014/main" val="3982028922"/>
                  </a:ext>
                </a:extLst>
              </a:tr>
            </a:tbl>
          </a:graphicData>
        </a:graphic>
      </p:graphicFrame>
      <p:sp>
        <p:nvSpPr>
          <p:cNvPr id="4" name="Slide Number Placeholder 3">
            <a:extLst>
              <a:ext uri="{FF2B5EF4-FFF2-40B4-BE49-F238E27FC236}">
                <a16:creationId xmlns:a16="http://schemas.microsoft.com/office/drawing/2014/main" id="{46574013-BCEC-2BBA-8E83-0AD80A73AE7C}"/>
              </a:ext>
            </a:extLst>
          </p:cNvPr>
          <p:cNvSpPr>
            <a:spLocks noGrp="1"/>
          </p:cNvSpPr>
          <p:nvPr>
            <p:ph type="sldNum" sz="quarter" idx="12"/>
          </p:nvPr>
        </p:nvSpPr>
        <p:spPr/>
        <p:txBody>
          <a:bodyPr/>
          <a:lstStyle/>
          <a:p>
            <a:fld id="{88C9A171-2E76-4D44-9C13-6A085DA1FD1E}" type="slidenum">
              <a:rPr lang="en-ZA" smtClean="0"/>
              <a:t>28</a:t>
            </a:fld>
            <a:endParaRPr lang="en-ZA"/>
          </a:p>
        </p:txBody>
      </p:sp>
    </p:spTree>
    <p:extLst>
      <p:ext uri="{BB962C8B-B14F-4D97-AF65-F5344CB8AC3E}">
        <p14:creationId xmlns:p14="http://schemas.microsoft.com/office/powerpoint/2010/main" val="39211350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3EAB8-06F1-6935-34D5-D2D7EE211953}"/>
              </a:ext>
            </a:extLst>
          </p:cNvPr>
          <p:cNvSpPr>
            <a:spLocks noGrp="1"/>
          </p:cNvSpPr>
          <p:nvPr>
            <p:ph type="title"/>
          </p:nvPr>
        </p:nvSpPr>
        <p:spPr>
          <a:xfrm>
            <a:off x="609599" y="609600"/>
            <a:ext cx="6347713" cy="947192"/>
          </a:xfrm>
        </p:spPr>
        <p:txBody>
          <a:bodyPr>
            <a:normAutofit fontScale="90000"/>
          </a:bodyPr>
          <a:lstStyle/>
          <a:p>
            <a:pPr>
              <a:lnSpc>
                <a:spcPct val="107000"/>
              </a:lnSpc>
              <a:spcAft>
                <a:spcPts val="800"/>
              </a:spcAft>
            </a:pPr>
            <a:r>
              <a:rPr lang="en-ZA" sz="1800" b="1" dirty="0">
                <a:effectLst/>
                <a:latin typeface="Aptos" panose="020B0004020202020204" pitchFamily="34" charset="0"/>
                <a:ea typeface="Aptos" panose="020B0004020202020204" pitchFamily="34" charset="0"/>
                <a:cs typeface="Times New Roman" panose="02020603050405020304" pitchFamily="18" charset="0"/>
              </a:rPr>
              <a:t>KPA: MUNICIPAL FINANCIAL VIABILITY</a:t>
            </a:r>
            <a:br>
              <a:rPr lang="en-ZA" sz="1800" dirty="0">
                <a:effectLst/>
                <a:latin typeface="Aptos" panose="020B0004020202020204" pitchFamily="34" charset="0"/>
                <a:ea typeface="Aptos" panose="020B0004020202020204" pitchFamily="34" charset="0"/>
                <a:cs typeface="Times New Roman" panose="02020603050405020304" pitchFamily="18" charset="0"/>
              </a:rPr>
            </a:br>
            <a:r>
              <a:rPr lang="en-ZA" sz="1800" b="1" dirty="0">
                <a:effectLst/>
                <a:latin typeface="Aptos" panose="020B0004020202020204" pitchFamily="34" charset="0"/>
                <a:ea typeface="Aptos" panose="020B0004020202020204" pitchFamily="34" charset="0"/>
                <a:cs typeface="Times New Roman" panose="02020603050405020304" pitchFamily="18" charset="0"/>
              </a:rPr>
              <a:t>Strategic Objective:  Financially Sustainable Institution</a:t>
            </a:r>
            <a:br>
              <a:rPr lang="en-ZA" sz="1800" dirty="0">
                <a:effectLst/>
                <a:latin typeface="Aptos" panose="020B0004020202020204" pitchFamily="34" charset="0"/>
                <a:ea typeface="Aptos" panose="020B0004020202020204" pitchFamily="34" charset="0"/>
                <a:cs typeface="Times New Roman" panose="02020603050405020304" pitchFamily="18" charset="0"/>
              </a:rPr>
            </a:br>
            <a:endParaRPr lang="en-ZA" dirty="0"/>
          </a:p>
        </p:txBody>
      </p:sp>
      <p:graphicFrame>
        <p:nvGraphicFramePr>
          <p:cNvPr id="5" name="Content Placeholder 4">
            <a:extLst>
              <a:ext uri="{FF2B5EF4-FFF2-40B4-BE49-F238E27FC236}">
                <a16:creationId xmlns:a16="http://schemas.microsoft.com/office/drawing/2014/main" id="{A869D3FF-14D5-748A-9597-D03C64228C34}"/>
              </a:ext>
            </a:extLst>
          </p:cNvPr>
          <p:cNvGraphicFramePr>
            <a:graphicFrameLocks noGrp="1"/>
          </p:cNvGraphicFramePr>
          <p:nvPr>
            <p:ph idx="1"/>
            <p:extLst>
              <p:ext uri="{D42A27DB-BD31-4B8C-83A1-F6EECF244321}">
                <p14:modId xmlns:p14="http://schemas.microsoft.com/office/powerpoint/2010/main" val="4197375434"/>
              </p:ext>
            </p:extLst>
          </p:nvPr>
        </p:nvGraphicFramePr>
        <p:xfrm>
          <a:off x="395536" y="1916832"/>
          <a:ext cx="6562480" cy="2016224"/>
        </p:xfrm>
        <a:graphic>
          <a:graphicData uri="http://schemas.openxmlformats.org/drawingml/2006/table">
            <a:tbl>
              <a:tblPr firstRow="1" firstCol="1" bandRow="1">
                <a:tableStyleId>{5C22544A-7EE6-4342-B048-85BDC9FD1C3A}</a:tableStyleId>
              </a:tblPr>
              <a:tblGrid>
                <a:gridCol w="489486">
                  <a:extLst>
                    <a:ext uri="{9D8B030D-6E8A-4147-A177-3AD203B41FA5}">
                      <a16:colId xmlns:a16="http://schemas.microsoft.com/office/drawing/2014/main" val="213132575"/>
                    </a:ext>
                  </a:extLst>
                </a:gridCol>
                <a:gridCol w="788231">
                  <a:extLst>
                    <a:ext uri="{9D8B030D-6E8A-4147-A177-3AD203B41FA5}">
                      <a16:colId xmlns:a16="http://schemas.microsoft.com/office/drawing/2014/main" val="2197515064"/>
                    </a:ext>
                  </a:extLst>
                </a:gridCol>
                <a:gridCol w="740174">
                  <a:extLst>
                    <a:ext uri="{9D8B030D-6E8A-4147-A177-3AD203B41FA5}">
                      <a16:colId xmlns:a16="http://schemas.microsoft.com/office/drawing/2014/main" val="527876579"/>
                    </a:ext>
                  </a:extLst>
                </a:gridCol>
                <a:gridCol w="1145932">
                  <a:extLst>
                    <a:ext uri="{9D8B030D-6E8A-4147-A177-3AD203B41FA5}">
                      <a16:colId xmlns:a16="http://schemas.microsoft.com/office/drawing/2014/main" val="2251397102"/>
                    </a:ext>
                  </a:extLst>
                </a:gridCol>
                <a:gridCol w="1145932">
                  <a:extLst>
                    <a:ext uri="{9D8B030D-6E8A-4147-A177-3AD203B41FA5}">
                      <a16:colId xmlns:a16="http://schemas.microsoft.com/office/drawing/2014/main" val="3155491561"/>
                    </a:ext>
                  </a:extLst>
                </a:gridCol>
                <a:gridCol w="503853">
                  <a:extLst>
                    <a:ext uri="{9D8B030D-6E8A-4147-A177-3AD203B41FA5}">
                      <a16:colId xmlns:a16="http://schemas.microsoft.com/office/drawing/2014/main" val="2394375385"/>
                    </a:ext>
                  </a:extLst>
                </a:gridCol>
                <a:gridCol w="661896">
                  <a:extLst>
                    <a:ext uri="{9D8B030D-6E8A-4147-A177-3AD203B41FA5}">
                      <a16:colId xmlns:a16="http://schemas.microsoft.com/office/drawing/2014/main" val="4147657466"/>
                    </a:ext>
                  </a:extLst>
                </a:gridCol>
                <a:gridCol w="471650">
                  <a:extLst>
                    <a:ext uri="{9D8B030D-6E8A-4147-A177-3AD203B41FA5}">
                      <a16:colId xmlns:a16="http://schemas.microsoft.com/office/drawing/2014/main" val="1843492790"/>
                    </a:ext>
                  </a:extLst>
                </a:gridCol>
                <a:gridCol w="615326">
                  <a:extLst>
                    <a:ext uri="{9D8B030D-6E8A-4147-A177-3AD203B41FA5}">
                      <a16:colId xmlns:a16="http://schemas.microsoft.com/office/drawing/2014/main" val="2003019487"/>
                    </a:ext>
                  </a:extLst>
                </a:gridCol>
              </a:tblGrid>
              <a:tr h="1037898">
                <a:tc>
                  <a:txBody>
                    <a:bodyPr/>
                    <a:lstStyle/>
                    <a:p>
                      <a:pPr>
                        <a:lnSpc>
                          <a:spcPct val="107000"/>
                        </a:lnSpc>
                        <a:spcAft>
                          <a:spcPts val="800"/>
                        </a:spcAft>
                      </a:pPr>
                      <a:r>
                        <a:rPr lang="en-US" sz="800">
                          <a:effectLst/>
                        </a:rPr>
                        <a:t>Region/ Ward</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Strategic Objective</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Programme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Project Name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Project description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Funding Type</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Budget for 2025/26</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Budget for 2026/2027</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Budget for 2027/2028</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extLst>
                  <a:ext uri="{0D108BD9-81ED-4DB2-BD59-A6C34878D82A}">
                    <a16:rowId xmlns:a16="http://schemas.microsoft.com/office/drawing/2014/main" val="3349145035"/>
                  </a:ext>
                </a:extLst>
              </a:tr>
              <a:tr h="978326">
                <a:tc>
                  <a:txBody>
                    <a:bodyPr/>
                    <a:lstStyle/>
                    <a:p>
                      <a:pPr>
                        <a:lnSpc>
                          <a:spcPct val="107000"/>
                        </a:lnSpc>
                        <a:spcAft>
                          <a:spcPts val="800"/>
                        </a:spcAft>
                      </a:pPr>
                      <a:r>
                        <a:rPr lang="en-US" sz="800">
                          <a:effectLst/>
                        </a:rPr>
                        <a:t>Head office</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Financially sustainable institution</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Fleet Management</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Supply and Installation of Petrol Pump (Stores)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Supply and Installation of Petrol Pump (Stores)</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Capex</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 R 200 000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a:effectLst/>
                        </a:rPr>
                        <a:t> </a:t>
                      </a:r>
                      <a:endParaRPr lang="en-ZA" sz="80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tc>
                  <a:txBody>
                    <a:bodyPr/>
                    <a:lstStyle/>
                    <a:p>
                      <a:pPr>
                        <a:lnSpc>
                          <a:spcPct val="107000"/>
                        </a:lnSpc>
                        <a:spcAft>
                          <a:spcPts val="800"/>
                        </a:spcAft>
                      </a:pPr>
                      <a:r>
                        <a:rPr lang="en-US" sz="800" dirty="0">
                          <a:effectLst/>
                        </a:rPr>
                        <a:t> </a:t>
                      </a:r>
                      <a:endParaRPr lang="en-ZA" sz="800" dirty="0">
                        <a:effectLst/>
                        <a:latin typeface="Aptos" panose="020B0004020202020204" pitchFamily="34" charset="0"/>
                        <a:ea typeface="Aptos" panose="020B0004020202020204" pitchFamily="34" charset="0"/>
                        <a:cs typeface="Times New Roman" panose="02020603050405020304" pitchFamily="18" charset="0"/>
                      </a:endParaRPr>
                    </a:p>
                  </a:txBody>
                  <a:tcPr marL="51761" marR="51761" marT="0" marB="0"/>
                </a:tc>
                <a:extLst>
                  <a:ext uri="{0D108BD9-81ED-4DB2-BD59-A6C34878D82A}">
                    <a16:rowId xmlns:a16="http://schemas.microsoft.com/office/drawing/2014/main" val="1469288390"/>
                  </a:ext>
                </a:extLst>
              </a:tr>
            </a:tbl>
          </a:graphicData>
        </a:graphic>
      </p:graphicFrame>
      <p:sp>
        <p:nvSpPr>
          <p:cNvPr id="4" name="Slide Number Placeholder 3">
            <a:extLst>
              <a:ext uri="{FF2B5EF4-FFF2-40B4-BE49-F238E27FC236}">
                <a16:creationId xmlns:a16="http://schemas.microsoft.com/office/drawing/2014/main" id="{ED03B023-275C-3E47-FD59-22F41E7C0059}"/>
              </a:ext>
            </a:extLst>
          </p:cNvPr>
          <p:cNvSpPr>
            <a:spLocks noGrp="1"/>
          </p:cNvSpPr>
          <p:nvPr>
            <p:ph type="sldNum" sz="quarter" idx="12"/>
          </p:nvPr>
        </p:nvSpPr>
        <p:spPr/>
        <p:txBody>
          <a:bodyPr/>
          <a:lstStyle/>
          <a:p>
            <a:fld id="{88C9A171-2E76-4D44-9C13-6A085DA1FD1E}" type="slidenum">
              <a:rPr lang="en-ZA" smtClean="0"/>
              <a:t>29</a:t>
            </a:fld>
            <a:endParaRPr lang="en-ZA"/>
          </a:p>
        </p:txBody>
      </p:sp>
    </p:spTree>
    <p:extLst>
      <p:ext uri="{BB962C8B-B14F-4D97-AF65-F5344CB8AC3E}">
        <p14:creationId xmlns:p14="http://schemas.microsoft.com/office/powerpoint/2010/main" val="1528655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643A7-8244-1BAB-D65C-5C3B1860CED7}"/>
              </a:ext>
            </a:extLst>
          </p:cNvPr>
          <p:cNvSpPr>
            <a:spLocks noGrp="1"/>
          </p:cNvSpPr>
          <p:nvPr>
            <p:ph type="title"/>
          </p:nvPr>
        </p:nvSpPr>
        <p:spPr/>
        <p:txBody>
          <a:bodyPr/>
          <a:lstStyle/>
          <a:p>
            <a:r>
              <a:rPr lang="en-ZA" dirty="0"/>
              <a:t>MISSION</a:t>
            </a:r>
            <a:endParaRPr lang="en-GB" dirty="0"/>
          </a:p>
        </p:txBody>
      </p:sp>
      <p:sp>
        <p:nvSpPr>
          <p:cNvPr id="3" name="Content Placeholder 2">
            <a:extLst>
              <a:ext uri="{FF2B5EF4-FFF2-40B4-BE49-F238E27FC236}">
                <a16:creationId xmlns:a16="http://schemas.microsoft.com/office/drawing/2014/main" id="{09914BD5-291F-ADD8-FD6B-1C12DD66347C}"/>
              </a:ext>
            </a:extLst>
          </p:cNvPr>
          <p:cNvSpPr>
            <a:spLocks noGrp="1"/>
          </p:cNvSpPr>
          <p:nvPr>
            <p:ph idx="1"/>
          </p:nvPr>
        </p:nvSpPr>
        <p:spPr>
          <a:xfrm>
            <a:off x="323528" y="1340768"/>
            <a:ext cx="6633785" cy="4700595"/>
          </a:xfrm>
        </p:spPr>
        <p:txBody>
          <a:bodyPr>
            <a:normAutofit/>
          </a:bodyPr>
          <a:lstStyle/>
          <a:p>
            <a:pPr algn="just">
              <a:lnSpc>
                <a:spcPct val="150000"/>
              </a:lnSpc>
              <a:spcAft>
                <a:spcPts val="800"/>
              </a:spcAft>
            </a:pPr>
            <a:r>
              <a:rPr lang="en-ZA" sz="1300" dirty="0">
                <a:effectLst/>
                <a:latin typeface="Cambria" panose="02040503050406030204" pitchFamily="18" charset="0"/>
                <a:ea typeface="Calibri" panose="020F0502020204030204" pitchFamily="34" charset="0"/>
                <a:cs typeface="Times New Roman" panose="02020603050405020304" pitchFamily="18" charset="0"/>
              </a:rPr>
              <a:t>To ensure an effective, efficient and economically viable municipality through:</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1300" i="1" dirty="0">
                <a:effectLst/>
                <a:latin typeface="Cambria" panose="02040503050406030204" pitchFamily="18" charset="0"/>
                <a:ea typeface="Calibri" panose="020F0502020204030204" pitchFamily="34" charset="0"/>
                <a:cs typeface="Times New Roman" panose="02020603050405020304" pitchFamily="18" charset="0"/>
              </a:rPr>
              <a:t>Promotion of accountable, transparent </a:t>
            </a:r>
            <a:r>
              <a:rPr lang="en-US" sz="1300" i="1" dirty="0">
                <a:latin typeface="Cambria" panose="02040503050406030204" pitchFamily="18" charset="0"/>
                <a:ea typeface="Calibri" panose="020F0502020204030204" pitchFamily="34" charset="0"/>
                <a:cs typeface="Times New Roman" panose="02020603050405020304" pitchFamily="18" charset="0"/>
              </a:rPr>
              <a:t>,</a:t>
            </a:r>
            <a:r>
              <a:rPr lang="en-US" sz="1300" i="1" dirty="0">
                <a:effectLst/>
                <a:latin typeface="Cambria" panose="02040503050406030204" pitchFamily="18" charset="0"/>
                <a:ea typeface="Calibri" panose="020F0502020204030204" pitchFamily="34" charset="0"/>
                <a:cs typeface="Times New Roman" panose="02020603050405020304" pitchFamily="18" charset="0"/>
              </a:rPr>
              <a:t>consultative and co-operative governance;</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1300" i="1" dirty="0">
                <a:effectLst/>
                <a:latin typeface="Cambria" panose="02040503050406030204" pitchFamily="18" charset="0"/>
                <a:ea typeface="Calibri" panose="020F0502020204030204" pitchFamily="34" charset="0"/>
                <a:cs typeface="Times New Roman" panose="02020603050405020304" pitchFamily="18" charset="0"/>
              </a:rPr>
              <a:t>Promotion of local economic development and poverty alleviation;</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1300" i="1" dirty="0">
                <a:effectLst/>
                <a:latin typeface="Cambria" panose="02040503050406030204" pitchFamily="18" charset="0"/>
                <a:ea typeface="Calibri" panose="020F0502020204030204" pitchFamily="34" charset="0"/>
                <a:cs typeface="Times New Roman" panose="02020603050405020304" pitchFamily="18" charset="0"/>
              </a:rPr>
              <a:t>Provision of sustainable and affordable services and</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1300" i="1" dirty="0">
                <a:effectLst/>
                <a:latin typeface="Cambria" panose="02040503050406030204" pitchFamily="18" charset="0"/>
                <a:ea typeface="Calibri" panose="020F0502020204030204" pitchFamily="34" charset="0"/>
                <a:cs typeface="Times New Roman" panose="02020603050405020304" pitchFamily="18" charset="0"/>
              </a:rPr>
              <a:t>Ensuring a compliant, safe and healthy environment</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1300" i="1" dirty="0">
                <a:effectLst/>
                <a:latin typeface="Cambria" panose="02040503050406030204" pitchFamily="18" charset="0"/>
                <a:ea typeface="Calibri" panose="020F0502020204030204" pitchFamily="34" charset="0"/>
                <a:cs typeface="Times New Roman" panose="02020603050405020304" pitchFamily="18" charset="0"/>
              </a:rPr>
              <a:t>Utilisation of  smart technology</a:t>
            </a:r>
            <a:endParaRPr lang="en-GB" sz="13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a:extLst>
              <a:ext uri="{FF2B5EF4-FFF2-40B4-BE49-F238E27FC236}">
                <a16:creationId xmlns:a16="http://schemas.microsoft.com/office/drawing/2014/main" id="{5D013A7A-BDAF-F4F7-CF94-33951F8F839A}"/>
              </a:ext>
            </a:extLst>
          </p:cNvPr>
          <p:cNvSpPr>
            <a:spLocks noGrp="1"/>
          </p:cNvSpPr>
          <p:nvPr>
            <p:ph type="sldNum" sz="quarter" idx="12"/>
          </p:nvPr>
        </p:nvSpPr>
        <p:spPr/>
        <p:txBody>
          <a:bodyPr/>
          <a:lstStyle/>
          <a:p>
            <a:fld id="{88C9A171-2E76-4D44-9C13-6A085DA1FD1E}" type="slidenum">
              <a:rPr lang="en-ZA" smtClean="0"/>
              <a:t>3</a:t>
            </a:fld>
            <a:endParaRPr lang="en-ZA"/>
          </a:p>
        </p:txBody>
      </p:sp>
    </p:spTree>
    <p:extLst>
      <p:ext uri="{BB962C8B-B14F-4D97-AF65-F5344CB8AC3E}">
        <p14:creationId xmlns:p14="http://schemas.microsoft.com/office/powerpoint/2010/main" val="4151116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1556C3-F9BF-5554-F050-949456FD0A19}"/>
              </a:ext>
            </a:extLst>
          </p:cNvPr>
          <p:cNvSpPr>
            <a:spLocks noGrp="1"/>
          </p:cNvSpPr>
          <p:nvPr>
            <p:ph type="title"/>
          </p:nvPr>
        </p:nvSpPr>
        <p:spPr>
          <a:xfrm>
            <a:off x="999956" y="1128533"/>
            <a:ext cx="7648121" cy="1099457"/>
          </a:xfrm>
        </p:spPr>
        <p:txBody>
          <a:bodyPr>
            <a:normAutofit/>
          </a:bodyPr>
          <a:lstStyle/>
          <a:p>
            <a:pPr>
              <a:lnSpc>
                <a:spcPct val="90000"/>
              </a:lnSpc>
            </a:pPr>
            <a:r>
              <a:rPr lang="en-ZA" b="1" dirty="0">
                <a:effectLst/>
                <a:latin typeface="Cambria" panose="02040503050406030204" pitchFamily="18" charset="0"/>
                <a:ea typeface="Aptos" panose="020B0004020202020204" pitchFamily="34" charset="0"/>
                <a:cs typeface="Times New Roman" panose="02020603050405020304" pitchFamily="18" charset="0"/>
              </a:rPr>
              <a:t>SECTOR DEPARTMENTS PROJECTS</a:t>
            </a:r>
            <a:br>
              <a:rPr lang="en-ZA" dirty="0">
                <a:effectLst/>
                <a:latin typeface="Aptos" panose="020B0004020202020204" pitchFamily="34" charset="0"/>
                <a:ea typeface="Aptos" panose="020B0004020202020204" pitchFamily="34" charset="0"/>
                <a:cs typeface="Times New Roman" panose="02020603050405020304" pitchFamily="18" charset="0"/>
              </a:rPr>
            </a:br>
            <a:endParaRPr lang="en-ZA" dirty="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7B694AAE-085C-4564-15F6-E96808B07E0C}"/>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30</a:t>
            </a:fld>
            <a:endParaRPr lang="en-ZA"/>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5" name="Content Placeholder 4">
            <a:extLst>
              <a:ext uri="{FF2B5EF4-FFF2-40B4-BE49-F238E27FC236}">
                <a16:creationId xmlns:a16="http://schemas.microsoft.com/office/drawing/2014/main" id="{35077973-31AB-842A-AA0F-89E88AA7FFBF}"/>
              </a:ext>
            </a:extLst>
          </p:cNvPr>
          <p:cNvGraphicFramePr>
            <a:graphicFrameLocks noGrp="1"/>
          </p:cNvGraphicFramePr>
          <p:nvPr>
            <p:ph idx="1"/>
            <p:extLst>
              <p:ext uri="{D42A27DB-BD31-4B8C-83A1-F6EECF244321}">
                <p14:modId xmlns:p14="http://schemas.microsoft.com/office/powerpoint/2010/main" val="2045347038"/>
              </p:ext>
            </p:extLst>
          </p:nvPr>
        </p:nvGraphicFramePr>
        <p:xfrm>
          <a:off x="965199" y="2227991"/>
          <a:ext cx="7213606" cy="2713178"/>
        </p:xfrm>
        <a:graphic>
          <a:graphicData uri="http://schemas.openxmlformats.org/drawingml/2006/table">
            <a:tbl>
              <a:tblPr firstRow="1" firstCol="1" bandRow="1"/>
              <a:tblGrid>
                <a:gridCol w="583261">
                  <a:extLst>
                    <a:ext uri="{9D8B030D-6E8A-4147-A177-3AD203B41FA5}">
                      <a16:colId xmlns:a16="http://schemas.microsoft.com/office/drawing/2014/main" val="153864064"/>
                    </a:ext>
                  </a:extLst>
                </a:gridCol>
                <a:gridCol w="1181445">
                  <a:extLst>
                    <a:ext uri="{9D8B030D-6E8A-4147-A177-3AD203B41FA5}">
                      <a16:colId xmlns:a16="http://schemas.microsoft.com/office/drawing/2014/main" val="1440243803"/>
                    </a:ext>
                  </a:extLst>
                </a:gridCol>
                <a:gridCol w="1044236">
                  <a:extLst>
                    <a:ext uri="{9D8B030D-6E8A-4147-A177-3AD203B41FA5}">
                      <a16:colId xmlns:a16="http://schemas.microsoft.com/office/drawing/2014/main" val="362532888"/>
                    </a:ext>
                  </a:extLst>
                </a:gridCol>
                <a:gridCol w="1044236">
                  <a:extLst>
                    <a:ext uri="{9D8B030D-6E8A-4147-A177-3AD203B41FA5}">
                      <a16:colId xmlns:a16="http://schemas.microsoft.com/office/drawing/2014/main" val="3310656322"/>
                    </a:ext>
                  </a:extLst>
                </a:gridCol>
                <a:gridCol w="874530">
                  <a:extLst>
                    <a:ext uri="{9D8B030D-6E8A-4147-A177-3AD203B41FA5}">
                      <a16:colId xmlns:a16="http://schemas.microsoft.com/office/drawing/2014/main" val="3617967170"/>
                    </a:ext>
                  </a:extLst>
                </a:gridCol>
                <a:gridCol w="564003">
                  <a:extLst>
                    <a:ext uri="{9D8B030D-6E8A-4147-A177-3AD203B41FA5}">
                      <a16:colId xmlns:a16="http://schemas.microsoft.com/office/drawing/2014/main" val="1123838492"/>
                    </a:ext>
                  </a:extLst>
                </a:gridCol>
                <a:gridCol w="565207">
                  <a:extLst>
                    <a:ext uri="{9D8B030D-6E8A-4147-A177-3AD203B41FA5}">
                      <a16:colId xmlns:a16="http://schemas.microsoft.com/office/drawing/2014/main" val="2542771988"/>
                    </a:ext>
                  </a:extLst>
                </a:gridCol>
                <a:gridCol w="678344">
                  <a:extLst>
                    <a:ext uri="{9D8B030D-6E8A-4147-A177-3AD203B41FA5}">
                      <a16:colId xmlns:a16="http://schemas.microsoft.com/office/drawing/2014/main" val="2625976753"/>
                    </a:ext>
                  </a:extLst>
                </a:gridCol>
                <a:gridCol w="678344">
                  <a:extLst>
                    <a:ext uri="{9D8B030D-6E8A-4147-A177-3AD203B41FA5}">
                      <a16:colId xmlns:a16="http://schemas.microsoft.com/office/drawing/2014/main" val="3174720066"/>
                    </a:ext>
                  </a:extLst>
                </a:gridCol>
              </a:tblGrid>
              <a:tr h="507346">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Region/ Ward</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Strategic Objective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Programme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dirty="0">
                          <a:effectLst/>
                          <a:latin typeface="Aptos" panose="020B0004020202020204" pitchFamily="34" charset="0"/>
                          <a:ea typeface="Aptos" panose="020B0004020202020204" pitchFamily="34" charset="0"/>
                          <a:cs typeface="Times New Roman" panose="02020603050405020304" pitchFamily="18" charset="0"/>
                        </a:rPr>
                        <a:t>Project Name </a:t>
                      </a:r>
                      <a:endParaRPr lang="en-US" sz="1400" b="0" i="0" u="none" strike="noStrike" dirty="0">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Project description</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Funding Type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Budget for 2025/26</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Budget for 2026/2027</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1" i="0" u="none" strike="noStrike">
                          <a:effectLst/>
                          <a:latin typeface="Aptos" panose="020B0004020202020204" pitchFamily="34" charset="0"/>
                          <a:ea typeface="Aptos" panose="020B0004020202020204" pitchFamily="34" charset="0"/>
                          <a:cs typeface="Times New Roman" panose="02020603050405020304" pitchFamily="18" charset="0"/>
                        </a:rPr>
                        <a:t>Budget for 2027/2028</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937262"/>
                  </a:ext>
                </a:extLst>
              </a:tr>
              <a:tr h="351575">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GLM</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buNone/>
                      </a:pPr>
                      <a:endParaRPr lang="en-ZA"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Borehole Electrifications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Borehole Electrifications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MDM</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R45 000 000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28618708"/>
                  </a:ext>
                </a:extLst>
              </a:tr>
              <a:tr h="751341">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Kgapane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Repairs and Maintanance - Kgapane WWTW</a:t>
                      </a:r>
                      <a:endParaRPr lang="en-US" sz="1400" b="0" i="0" u="none" strike="noStrike">
                        <a:effectLst/>
                        <a:latin typeface="Arial" panose="020B0604020202020204" pitchFamily="34" charset="0"/>
                      </a:endParaRPr>
                    </a:p>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Repairs and Maintanance - Kgapane WWTW</a:t>
                      </a:r>
                      <a:endParaRPr lang="en-US" sz="1400" b="0" i="0" u="none" strike="noStrike">
                        <a:effectLst/>
                        <a:latin typeface="Arial" panose="020B0604020202020204" pitchFamily="34" charset="0"/>
                      </a:endParaRPr>
                    </a:p>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MDM</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85055712"/>
                  </a:ext>
                </a:extLst>
              </a:tr>
              <a:tr h="351575">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Sekgosese Water Scheme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Sekgosese Water Scheme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Sekgosese Water Scheme</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MDM</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R60 000 000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R63 000 000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R66 150 000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64444595"/>
                  </a:ext>
                </a:extLst>
              </a:tr>
              <a:tr h="751341">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Access to sustainable quality basic services</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Rural Household Sanitation (Greater Letaba LM)</a:t>
                      </a:r>
                      <a:endParaRPr lang="en-US" sz="1400" b="0" i="0" u="none" strike="noStrike">
                        <a:effectLst/>
                        <a:latin typeface="Arial" panose="020B0604020202020204" pitchFamily="34" charset="0"/>
                      </a:endParaRPr>
                    </a:p>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ZA" sz="800" b="0" i="0" u="none" strike="noStrike">
                          <a:effectLst/>
                          <a:latin typeface="Aptos" panose="020B0004020202020204" pitchFamily="34" charset="0"/>
                          <a:ea typeface="Aptos" panose="020B0004020202020204" pitchFamily="34" charset="0"/>
                          <a:cs typeface="Times New Roman" panose="02020603050405020304" pitchFamily="18" charset="0"/>
                        </a:rPr>
                        <a:t>Rural Household Sanitation (Greater Letaba LM</a:t>
                      </a:r>
                      <a:endParaRPr lang="en-ZA"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MDM</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R25 000 000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a:effectLst/>
                          <a:latin typeface="Aptos" panose="020B0004020202020204" pitchFamily="34" charset="0"/>
                          <a:ea typeface="Aptos" panose="020B0004020202020204" pitchFamily="34" charset="0"/>
                          <a:cs typeface="Times New Roman" panose="02020603050405020304" pitchFamily="18" charset="0"/>
                        </a:rPr>
                        <a:t>R26 250 000</a:t>
                      </a:r>
                      <a:endParaRPr lang="en-US" sz="1400" b="0" i="0" u="none" strike="noStrike">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Aft>
                          <a:spcPts val="800"/>
                        </a:spcAft>
                        <a:buNone/>
                      </a:pPr>
                      <a:r>
                        <a:rPr lang="en-US" sz="800" b="0" i="0" u="none" strike="noStrike"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1995" marR="51995" marT="7222"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0314255"/>
                  </a:ext>
                </a:extLst>
              </a:tr>
            </a:tbl>
          </a:graphicData>
        </a:graphic>
      </p:graphicFrame>
    </p:spTree>
    <p:extLst>
      <p:ext uri="{BB962C8B-B14F-4D97-AF65-F5344CB8AC3E}">
        <p14:creationId xmlns:p14="http://schemas.microsoft.com/office/powerpoint/2010/main" val="2107744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98C6C-9B5D-E63B-3712-1185FA3AE75E}"/>
              </a:ext>
            </a:extLst>
          </p:cNvPr>
          <p:cNvSpPr>
            <a:spLocks noGrp="1"/>
          </p:cNvSpPr>
          <p:nvPr>
            <p:ph type="title"/>
          </p:nvPr>
        </p:nvSpPr>
        <p:spPr/>
        <p:txBody>
          <a:bodyPr>
            <a:normAutofit fontScale="90000"/>
          </a:bodyPr>
          <a:lstStyle/>
          <a:p>
            <a:pPr algn="ctr"/>
            <a:br>
              <a:rPr lang="en-ZA" dirty="0"/>
            </a:br>
            <a:br>
              <a:rPr lang="en-ZA" dirty="0"/>
            </a:br>
            <a:br>
              <a:rPr lang="en-ZA" dirty="0"/>
            </a:br>
            <a:br>
              <a:rPr lang="en-ZA" dirty="0"/>
            </a:br>
            <a:br>
              <a:rPr lang="en-ZA" dirty="0"/>
            </a:br>
            <a:r>
              <a:rPr lang="en-ZA" dirty="0"/>
              <a:t>THANK YOU</a:t>
            </a:r>
            <a:endParaRPr lang="en-GB" dirty="0"/>
          </a:p>
        </p:txBody>
      </p:sp>
      <p:sp>
        <p:nvSpPr>
          <p:cNvPr id="4" name="Slide Number Placeholder 3">
            <a:extLst>
              <a:ext uri="{FF2B5EF4-FFF2-40B4-BE49-F238E27FC236}">
                <a16:creationId xmlns:a16="http://schemas.microsoft.com/office/drawing/2014/main" id="{1256B879-57AF-2A38-EF7E-CED14084FC40}"/>
              </a:ext>
            </a:extLst>
          </p:cNvPr>
          <p:cNvSpPr>
            <a:spLocks noGrp="1"/>
          </p:cNvSpPr>
          <p:nvPr>
            <p:ph type="sldNum" sz="quarter" idx="12"/>
          </p:nvPr>
        </p:nvSpPr>
        <p:spPr/>
        <p:txBody>
          <a:bodyPr/>
          <a:lstStyle/>
          <a:p>
            <a:fld id="{88C9A171-2E76-4D44-9C13-6A085DA1FD1E}" type="slidenum">
              <a:rPr lang="en-ZA" smtClean="0"/>
              <a:t>31</a:t>
            </a:fld>
            <a:endParaRPr lang="en-ZA"/>
          </a:p>
        </p:txBody>
      </p:sp>
    </p:spTree>
    <p:extLst>
      <p:ext uri="{BB962C8B-B14F-4D97-AF65-F5344CB8AC3E}">
        <p14:creationId xmlns:p14="http://schemas.microsoft.com/office/powerpoint/2010/main" val="2868810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1">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E7B0186-7E1A-3A2D-DE17-7579ED947038}"/>
              </a:ext>
            </a:extLst>
          </p:cNvPr>
          <p:cNvSpPr>
            <a:spLocks noGrp="1"/>
          </p:cNvSpPr>
          <p:nvPr>
            <p:ph type="title"/>
          </p:nvPr>
        </p:nvSpPr>
        <p:spPr>
          <a:xfrm>
            <a:off x="971600" y="310000"/>
            <a:ext cx="7641720" cy="1399058"/>
          </a:xfrm>
        </p:spPr>
        <p:txBody>
          <a:bodyPr>
            <a:normAutofit/>
          </a:bodyPr>
          <a:lstStyle/>
          <a:p>
            <a:r>
              <a:rPr lang="en-ZA" dirty="0"/>
              <a:t>VALUES</a:t>
            </a:r>
            <a:endParaRPr lang="en-GB" dirty="0"/>
          </a:p>
        </p:txBody>
      </p:sp>
      <p:sp>
        <p:nvSpPr>
          <p:cNvPr id="25" name="Isosceles Triangle 13">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sp>
        <p:nvSpPr>
          <p:cNvPr id="4" name="Slide Number Placeholder 3">
            <a:extLst>
              <a:ext uri="{FF2B5EF4-FFF2-40B4-BE49-F238E27FC236}">
                <a16:creationId xmlns:a16="http://schemas.microsoft.com/office/drawing/2014/main" id="{CF002148-DC83-1E43-7D36-DDE57C047667}"/>
              </a:ext>
            </a:extLst>
          </p:cNvPr>
          <p:cNvSpPr>
            <a:spLocks noGrp="1"/>
          </p:cNvSpPr>
          <p:nvPr>
            <p:ph type="sldNum" sz="quarter" idx="12"/>
          </p:nvPr>
        </p:nvSpPr>
        <p:spPr>
          <a:xfrm>
            <a:off x="7420899" y="6182876"/>
            <a:ext cx="512504" cy="365125"/>
          </a:xfrm>
        </p:spPr>
        <p:txBody>
          <a:bodyPr>
            <a:normAutofit/>
          </a:bodyPr>
          <a:lstStyle/>
          <a:p>
            <a:pPr>
              <a:spcAft>
                <a:spcPts val="600"/>
              </a:spcAft>
            </a:pPr>
            <a:fld id="{88C9A171-2E76-4D44-9C13-6A085DA1FD1E}" type="slidenum">
              <a:rPr lang="en-ZA" smtClean="0"/>
              <a:pPr>
                <a:spcAft>
                  <a:spcPts val="600"/>
                </a:spcAft>
              </a:pPr>
              <a:t>4</a:t>
            </a:fld>
            <a:endParaRPr lang="en-ZA"/>
          </a:p>
        </p:txBody>
      </p:sp>
      <p:sp>
        <p:nvSpPr>
          <p:cNvPr id="26" name="Isosceles Triangle 15">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a:p>
        </p:txBody>
      </p:sp>
      <p:graphicFrame>
        <p:nvGraphicFramePr>
          <p:cNvPr id="7" name="Content Placeholder 6">
            <a:extLst>
              <a:ext uri="{FF2B5EF4-FFF2-40B4-BE49-F238E27FC236}">
                <a16:creationId xmlns:a16="http://schemas.microsoft.com/office/drawing/2014/main" id="{9E7286F2-4473-D1FB-0E88-1B063233757A}"/>
              </a:ext>
            </a:extLst>
          </p:cNvPr>
          <p:cNvGraphicFramePr>
            <a:graphicFrameLocks noGrp="1"/>
          </p:cNvGraphicFramePr>
          <p:nvPr>
            <p:ph idx="1"/>
            <p:extLst>
              <p:ext uri="{D42A27DB-BD31-4B8C-83A1-F6EECF244321}">
                <p14:modId xmlns:p14="http://schemas.microsoft.com/office/powerpoint/2010/main" val="1579915636"/>
              </p:ext>
            </p:extLst>
          </p:nvPr>
        </p:nvGraphicFramePr>
        <p:xfrm>
          <a:off x="395536" y="980728"/>
          <a:ext cx="8352928" cy="5567274"/>
        </p:xfrm>
        <a:graphic>
          <a:graphicData uri="http://schemas.openxmlformats.org/drawingml/2006/table">
            <a:tbl>
              <a:tblPr firstRow="1" firstCol="1" lastRow="1" lastCol="1" bandRow="1" bandCol="1">
                <a:tableStyleId>{5C22544A-7EE6-4342-B048-85BDC9FD1C3A}</a:tableStyleId>
              </a:tblPr>
              <a:tblGrid>
                <a:gridCol w="2239746">
                  <a:extLst>
                    <a:ext uri="{9D8B030D-6E8A-4147-A177-3AD203B41FA5}">
                      <a16:colId xmlns:a16="http://schemas.microsoft.com/office/drawing/2014/main" val="736132774"/>
                    </a:ext>
                  </a:extLst>
                </a:gridCol>
                <a:gridCol w="6113182">
                  <a:extLst>
                    <a:ext uri="{9D8B030D-6E8A-4147-A177-3AD203B41FA5}">
                      <a16:colId xmlns:a16="http://schemas.microsoft.com/office/drawing/2014/main" val="2568915252"/>
                    </a:ext>
                  </a:extLst>
                </a:gridCol>
              </a:tblGrid>
              <a:tr h="297607">
                <a:tc>
                  <a:txBody>
                    <a:bodyPr/>
                    <a:lstStyle/>
                    <a:p>
                      <a:pPr algn="just">
                        <a:lnSpc>
                          <a:spcPct val="150000"/>
                        </a:lnSpc>
                        <a:spcAft>
                          <a:spcPts val="800"/>
                        </a:spcAft>
                      </a:pPr>
                      <a:r>
                        <a:rPr lang="en-GB" sz="900">
                          <a:effectLst/>
                        </a:rPr>
                        <a:t>VALUES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a:effectLst/>
                        </a:rPr>
                        <a:t>DESCRIPTION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970328349"/>
                  </a:ext>
                </a:extLst>
              </a:tr>
              <a:tr h="988981">
                <a:tc>
                  <a:txBody>
                    <a:bodyPr/>
                    <a:lstStyle/>
                    <a:p>
                      <a:pPr algn="just">
                        <a:lnSpc>
                          <a:spcPct val="150000"/>
                        </a:lnSpc>
                        <a:spcAft>
                          <a:spcPts val="800"/>
                        </a:spcAft>
                      </a:pPr>
                      <a:r>
                        <a:rPr lang="en-GB" sz="900" dirty="0">
                          <a:effectLst/>
                        </a:rPr>
                        <a:t>Teamwork</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dirty="0">
                          <a:effectLst/>
                        </a:rPr>
                        <a:t>Mean that Greater Letaba Municipality representatives will cooperate, using their individual skills and providing constructive feedback, for the achievement of the municipality vision and mission.</a:t>
                      </a:r>
                    </a:p>
                    <a:p>
                      <a:pPr algn="just">
                        <a:lnSpc>
                          <a:spcPct val="150000"/>
                        </a:lnSpc>
                        <a:spcAft>
                          <a:spcPts val="800"/>
                        </a:spcAft>
                      </a:pPr>
                      <a:r>
                        <a:rPr lang="en-GB" sz="900" dirty="0">
                          <a:effectLst/>
                        </a:rPr>
                        <a:t>Is a combined effort, or the actions of a group, to achieve a common purpose or goal</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378297312"/>
                  </a:ext>
                </a:extLst>
              </a:tr>
              <a:tr h="580441">
                <a:tc>
                  <a:txBody>
                    <a:bodyPr/>
                    <a:lstStyle/>
                    <a:p>
                      <a:pPr algn="just">
                        <a:lnSpc>
                          <a:spcPct val="150000"/>
                        </a:lnSpc>
                        <a:spcAft>
                          <a:spcPts val="800"/>
                        </a:spcAft>
                      </a:pPr>
                      <a:r>
                        <a:rPr lang="en-GB" sz="900" dirty="0">
                          <a:effectLst/>
                        </a:rPr>
                        <a:t>Commitment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dirty="0">
                          <a:effectLst/>
                        </a:rPr>
                        <a:t>The state or quality of being dedicated to a cause or activity. Willingness to give time and energy to the municipality activities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41357327"/>
                  </a:ext>
                </a:extLst>
              </a:tr>
              <a:tr h="783265">
                <a:tc>
                  <a:txBody>
                    <a:bodyPr/>
                    <a:lstStyle/>
                    <a:p>
                      <a:pPr algn="just">
                        <a:lnSpc>
                          <a:spcPct val="150000"/>
                        </a:lnSpc>
                        <a:spcAft>
                          <a:spcPts val="800"/>
                        </a:spcAft>
                      </a:pPr>
                      <a:r>
                        <a:rPr lang="en-GB" sz="900">
                          <a:effectLst/>
                        </a:rPr>
                        <a:t>Integrity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dirty="0">
                          <a:effectLst/>
                        </a:rPr>
                        <a:t>Living this value means that Greater Letaba Municipality representatives will display behaviour, attitudes and actions informed by honesty, commitment to the company, its policies, procedures and processes.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793171335"/>
                  </a:ext>
                </a:extLst>
              </a:tr>
              <a:tr h="863277">
                <a:tc>
                  <a:txBody>
                    <a:bodyPr/>
                    <a:lstStyle/>
                    <a:p>
                      <a:pPr algn="just">
                        <a:lnSpc>
                          <a:spcPct val="150000"/>
                        </a:lnSpc>
                        <a:spcAft>
                          <a:spcPts val="800"/>
                        </a:spcAft>
                      </a:pPr>
                      <a:r>
                        <a:rPr lang="en-GB" sz="900">
                          <a:effectLst/>
                        </a:rPr>
                        <a:t>Value for money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dirty="0">
                          <a:effectLst/>
                        </a:rPr>
                        <a:t>Living this value means that Greater Letaba Municipality representatives ensure that the municipality</a:t>
                      </a:r>
                    </a:p>
                    <a:p>
                      <a:pPr algn="just">
                        <a:lnSpc>
                          <a:spcPct val="150000"/>
                        </a:lnSpc>
                        <a:spcAft>
                          <a:spcPts val="800"/>
                        </a:spcAft>
                      </a:pPr>
                      <a:r>
                        <a:rPr lang="en-GB" sz="900" dirty="0">
                          <a:effectLst/>
                        </a:rPr>
                        <a:t> has obtained the maximum benefit from the goods and services it both acquires and provides, within the resources available to it</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526140295"/>
                  </a:ext>
                </a:extLst>
              </a:tr>
              <a:tr h="580441">
                <a:tc>
                  <a:txBody>
                    <a:bodyPr/>
                    <a:lstStyle/>
                    <a:p>
                      <a:pPr algn="just">
                        <a:lnSpc>
                          <a:spcPct val="150000"/>
                        </a:lnSpc>
                        <a:spcAft>
                          <a:spcPts val="800"/>
                        </a:spcAft>
                      </a:pPr>
                      <a:r>
                        <a:rPr lang="en-GB" sz="900">
                          <a:effectLst/>
                        </a:rPr>
                        <a:t>Consultation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a:effectLst/>
                        </a:rPr>
                        <a:t>Living this value means Greater Letaba Municipality representatives will seek and give advice, information, and/or opinion, usually involving a consideration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406637684"/>
                  </a:ext>
                </a:extLst>
              </a:tr>
              <a:tr h="297607">
                <a:tc>
                  <a:txBody>
                    <a:bodyPr/>
                    <a:lstStyle/>
                    <a:p>
                      <a:pPr algn="just">
                        <a:lnSpc>
                          <a:spcPct val="150000"/>
                        </a:lnSpc>
                        <a:spcAft>
                          <a:spcPts val="800"/>
                        </a:spcAft>
                      </a:pPr>
                      <a:r>
                        <a:rPr lang="en-GB" sz="900">
                          <a:effectLst/>
                        </a:rPr>
                        <a:t>Transparency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dirty="0">
                          <a:effectLst/>
                        </a:rPr>
                        <a:t>The obligation to act in an open and transparent manner.</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54434343"/>
                  </a:ext>
                </a:extLst>
              </a:tr>
              <a:tr h="297607">
                <a:tc>
                  <a:txBody>
                    <a:bodyPr/>
                    <a:lstStyle/>
                    <a:p>
                      <a:pPr algn="just">
                        <a:lnSpc>
                          <a:spcPct val="150000"/>
                        </a:lnSpc>
                        <a:spcAft>
                          <a:spcPts val="800"/>
                        </a:spcAft>
                      </a:pPr>
                      <a:r>
                        <a:rPr lang="en-GB" sz="900">
                          <a:effectLst/>
                        </a:rPr>
                        <a:t>Accountability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a:effectLst/>
                        </a:rPr>
                        <a:t>The obligation to account. To take responsibility for one’s actions.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106937659"/>
                  </a:ext>
                </a:extLst>
              </a:tr>
              <a:tr h="297607">
                <a:tc>
                  <a:txBody>
                    <a:bodyPr/>
                    <a:lstStyle/>
                    <a:p>
                      <a:pPr algn="just">
                        <a:lnSpc>
                          <a:spcPct val="150000"/>
                        </a:lnSpc>
                        <a:spcAft>
                          <a:spcPts val="800"/>
                        </a:spcAft>
                      </a:pPr>
                      <a:r>
                        <a:rPr lang="en-GB" sz="900">
                          <a:effectLst/>
                        </a:rPr>
                        <a:t>Courtesy</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GB" sz="900">
                          <a:effectLst/>
                        </a:rPr>
                        <a:t>The obligation to show politeness in one's attitude and behaviour towards others</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4204316004"/>
                  </a:ext>
                </a:extLst>
              </a:tr>
              <a:tr h="580441">
                <a:tc>
                  <a:txBody>
                    <a:bodyPr/>
                    <a:lstStyle/>
                    <a:p>
                      <a:pPr algn="just">
                        <a:lnSpc>
                          <a:spcPct val="150000"/>
                        </a:lnSpc>
                        <a:spcAft>
                          <a:spcPts val="800"/>
                        </a:spcAft>
                      </a:pPr>
                      <a:r>
                        <a:rPr lang="en-GB" sz="900">
                          <a:effectLst/>
                        </a:rPr>
                        <a:t>Innovation</a:t>
                      </a:r>
                      <a:endParaRPr lang="en-GB" sz="9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just">
                        <a:lnSpc>
                          <a:spcPct val="150000"/>
                        </a:lnSpc>
                        <a:spcAft>
                          <a:spcPts val="800"/>
                        </a:spcAft>
                      </a:pPr>
                      <a:r>
                        <a:rPr lang="en-ZA" sz="900" dirty="0">
                          <a:effectLst/>
                        </a:rPr>
                        <a:t>Living this value means that Greater Letaba Municipality representatives should translate ideas or invention into </a:t>
                      </a:r>
                      <a:r>
                        <a:rPr lang="en-ZA" sz="900" dirty="0">
                          <a:solidFill>
                            <a:srgbClr val="FF0000"/>
                          </a:solidFill>
                          <a:effectLst/>
                        </a:rPr>
                        <a:t>a </a:t>
                      </a:r>
                      <a:r>
                        <a:rPr lang="en-ZA" sz="900" dirty="0">
                          <a:effectLst/>
                        </a:rPr>
                        <a:t>goods or services that create</a:t>
                      </a:r>
                      <a:r>
                        <a:rPr lang="en-ZA" sz="900" dirty="0">
                          <a:solidFill>
                            <a:srgbClr val="FF0000"/>
                          </a:solidFill>
                          <a:effectLst/>
                        </a:rPr>
                        <a:t>s </a:t>
                      </a:r>
                      <a:r>
                        <a:rPr lang="en-ZA" sz="900" dirty="0">
                          <a:effectLst/>
                        </a:rPr>
                        <a:t>value for the municipality and the community it serves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336717700"/>
                  </a:ext>
                </a:extLst>
              </a:tr>
            </a:tbl>
          </a:graphicData>
        </a:graphic>
      </p:graphicFrame>
    </p:spTree>
    <p:extLst>
      <p:ext uri="{BB962C8B-B14F-4D97-AF65-F5344CB8AC3E}">
        <p14:creationId xmlns:p14="http://schemas.microsoft.com/office/powerpoint/2010/main" val="2530587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2C489-AD2D-62C5-1F37-16E92EC803E5}"/>
              </a:ext>
            </a:extLst>
          </p:cNvPr>
          <p:cNvSpPr>
            <a:spLocks noGrp="1"/>
          </p:cNvSpPr>
          <p:nvPr>
            <p:ph type="title"/>
          </p:nvPr>
        </p:nvSpPr>
        <p:spPr>
          <a:xfrm>
            <a:off x="683568" y="260648"/>
            <a:ext cx="6273744" cy="1669752"/>
          </a:xfrm>
        </p:spPr>
        <p:txBody>
          <a:bodyPr/>
          <a:lstStyle/>
          <a:p>
            <a:r>
              <a:rPr lang="en-ZA" dirty="0"/>
              <a:t>SWOT ANALYSIS</a:t>
            </a:r>
            <a:endParaRPr lang="en-GB" dirty="0"/>
          </a:p>
        </p:txBody>
      </p:sp>
      <p:graphicFrame>
        <p:nvGraphicFramePr>
          <p:cNvPr id="5" name="Content Placeholder 4">
            <a:extLst>
              <a:ext uri="{FF2B5EF4-FFF2-40B4-BE49-F238E27FC236}">
                <a16:creationId xmlns:a16="http://schemas.microsoft.com/office/drawing/2014/main" id="{B646571D-F1D0-F042-F624-F5E846726D7B}"/>
              </a:ext>
            </a:extLst>
          </p:cNvPr>
          <p:cNvGraphicFramePr>
            <a:graphicFrameLocks noGrp="1"/>
          </p:cNvGraphicFramePr>
          <p:nvPr>
            <p:ph idx="1"/>
            <p:extLst>
              <p:ext uri="{D42A27DB-BD31-4B8C-83A1-F6EECF244321}">
                <p14:modId xmlns:p14="http://schemas.microsoft.com/office/powerpoint/2010/main" val="4281200731"/>
              </p:ext>
            </p:extLst>
          </p:nvPr>
        </p:nvGraphicFramePr>
        <p:xfrm>
          <a:off x="395536" y="980728"/>
          <a:ext cx="7416823" cy="5366963"/>
        </p:xfrm>
        <a:graphic>
          <a:graphicData uri="http://schemas.openxmlformats.org/drawingml/2006/table">
            <a:tbl>
              <a:tblPr firstRow="1" firstCol="1" bandRow="1"/>
              <a:tblGrid>
                <a:gridCol w="3670148">
                  <a:extLst>
                    <a:ext uri="{9D8B030D-6E8A-4147-A177-3AD203B41FA5}">
                      <a16:colId xmlns:a16="http://schemas.microsoft.com/office/drawing/2014/main" val="4135963747"/>
                    </a:ext>
                  </a:extLst>
                </a:gridCol>
                <a:gridCol w="3746675">
                  <a:extLst>
                    <a:ext uri="{9D8B030D-6E8A-4147-A177-3AD203B41FA5}">
                      <a16:colId xmlns:a16="http://schemas.microsoft.com/office/drawing/2014/main" val="56101411"/>
                    </a:ext>
                  </a:extLst>
                </a:gridCol>
              </a:tblGrid>
              <a:tr h="854647">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STRENGTH (Internal)</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WEAKNESSES (Internal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178405411"/>
                  </a:ext>
                </a:extLst>
              </a:tr>
              <a:tr h="4512316">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Positive Audit Outcome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Political stability</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Functional governance structures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Sound labour relations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Improved adherence to internal controls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Inadequate monitoring and supervision of staff</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Insufficient office space</a:t>
                      </a: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Drought</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Poor conditions of the road networks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Limited landfill sites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No gender balance within workforce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Low revenue collection</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Inadequate maintenance of infrastructure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1723138"/>
                  </a:ext>
                </a:extLst>
              </a:tr>
            </a:tbl>
          </a:graphicData>
        </a:graphic>
      </p:graphicFrame>
      <p:sp>
        <p:nvSpPr>
          <p:cNvPr id="4" name="Slide Number Placeholder 3">
            <a:extLst>
              <a:ext uri="{FF2B5EF4-FFF2-40B4-BE49-F238E27FC236}">
                <a16:creationId xmlns:a16="http://schemas.microsoft.com/office/drawing/2014/main" id="{3C36CB0A-605E-30F0-75DF-15F3E5A43DCB}"/>
              </a:ext>
            </a:extLst>
          </p:cNvPr>
          <p:cNvSpPr>
            <a:spLocks noGrp="1"/>
          </p:cNvSpPr>
          <p:nvPr>
            <p:ph type="sldNum" sz="quarter" idx="12"/>
          </p:nvPr>
        </p:nvSpPr>
        <p:spPr/>
        <p:txBody>
          <a:bodyPr/>
          <a:lstStyle/>
          <a:p>
            <a:fld id="{88C9A171-2E76-4D44-9C13-6A085DA1FD1E}" type="slidenum">
              <a:rPr lang="en-ZA" smtClean="0"/>
              <a:t>5</a:t>
            </a:fld>
            <a:endParaRPr lang="en-ZA"/>
          </a:p>
        </p:txBody>
      </p:sp>
    </p:spTree>
    <p:extLst>
      <p:ext uri="{BB962C8B-B14F-4D97-AF65-F5344CB8AC3E}">
        <p14:creationId xmlns:p14="http://schemas.microsoft.com/office/powerpoint/2010/main" val="3113383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E9CCD-75BE-2D0A-3EB1-84754D6E8EAC}"/>
              </a:ext>
            </a:extLst>
          </p:cNvPr>
          <p:cNvSpPr>
            <a:spLocks noGrp="1"/>
          </p:cNvSpPr>
          <p:nvPr>
            <p:ph type="title"/>
          </p:nvPr>
        </p:nvSpPr>
        <p:spPr/>
        <p:txBody>
          <a:bodyPr/>
          <a:lstStyle/>
          <a:p>
            <a:r>
              <a:rPr lang="en-ZA" dirty="0"/>
              <a:t>SWOT ANALYSIS</a:t>
            </a:r>
            <a:endParaRPr lang="en-GB" dirty="0"/>
          </a:p>
        </p:txBody>
      </p:sp>
      <p:graphicFrame>
        <p:nvGraphicFramePr>
          <p:cNvPr id="5" name="Content Placeholder 4">
            <a:extLst>
              <a:ext uri="{FF2B5EF4-FFF2-40B4-BE49-F238E27FC236}">
                <a16:creationId xmlns:a16="http://schemas.microsoft.com/office/drawing/2014/main" id="{9AF6A0DC-EE75-D732-755B-38D4C8951450}"/>
              </a:ext>
            </a:extLst>
          </p:cNvPr>
          <p:cNvGraphicFramePr>
            <a:graphicFrameLocks noGrp="1"/>
          </p:cNvGraphicFramePr>
          <p:nvPr>
            <p:ph idx="1"/>
            <p:extLst>
              <p:ext uri="{D42A27DB-BD31-4B8C-83A1-F6EECF244321}">
                <p14:modId xmlns:p14="http://schemas.microsoft.com/office/powerpoint/2010/main" val="852039347"/>
              </p:ext>
            </p:extLst>
          </p:nvPr>
        </p:nvGraphicFramePr>
        <p:xfrm>
          <a:off x="609599" y="1465602"/>
          <a:ext cx="7056784" cy="5066571"/>
        </p:xfrm>
        <a:graphic>
          <a:graphicData uri="http://schemas.openxmlformats.org/drawingml/2006/table">
            <a:tbl>
              <a:tblPr firstRow="1" firstCol="1" bandRow="1"/>
              <a:tblGrid>
                <a:gridCol w="3491986">
                  <a:extLst>
                    <a:ext uri="{9D8B030D-6E8A-4147-A177-3AD203B41FA5}">
                      <a16:colId xmlns:a16="http://schemas.microsoft.com/office/drawing/2014/main" val="2140795413"/>
                    </a:ext>
                  </a:extLst>
                </a:gridCol>
                <a:gridCol w="3564798">
                  <a:extLst>
                    <a:ext uri="{9D8B030D-6E8A-4147-A177-3AD203B41FA5}">
                      <a16:colId xmlns:a16="http://schemas.microsoft.com/office/drawing/2014/main" val="1146415416"/>
                    </a:ext>
                  </a:extLst>
                </a:gridCol>
              </a:tblGrid>
              <a:tr h="254468">
                <a:tc>
                  <a:txBody>
                    <a:bodyPr/>
                    <a:lstStyle/>
                    <a:p>
                      <a:pPr algn="just">
                        <a:lnSpc>
                          <a:spcPct val="150000"/>
                        </a:lnSpc>
                        <a:spcAft>
                          <a:spcPts val="800"/>
                        </a:spcAft>
                      </a:pPr>
                      <a:r>
                        <a:rPr lang="en-ZA" sz="1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OPPORTUNITIES (External)</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just">
                        <a:lnSpc>
                          <a:spcPct val="150000"/>
                        </a:lnSpc>
                        <a:spcAft>
                          <a:spcPts val="800"/>
                        </a:spcAft>
                      </a:pPr>
                      <a:r>
                        <a:rPr lang="en-ZA" sz="1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THREATS (External)</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extLst>
                  <a:ext uri="{0D108BD9-81ED-4DB2-BD59-A6C34878D82A}">
                    <a16:rowId xmlns:a16="http://schemas.microsoft.com/office/drawing/2014/main" val="4278156469"/>
                  </a:ext>
                </a:extLst>
              </a:tr>
              <a:tr h="4786091">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Heritage and Tourism attraction areas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Availability of natural resources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Existence of </a:t>
                      </a:r>
                      <a:r>
                        <a:rPr lang="en-ZA" sz="1400" dirty="0" err="1">
                          <a:effectLst/>
                          <a:latin typeface="Cambria" panose="02040503050406030204" pitchFamily="18" charset="0"/>
                          <a:ea typeface="Cambria" panose="02040503050406030204" pitchFamily="18" charset="0"/>
                          <a:cs typeface="Times New Roman" panose="02020603050405020304" pitchFamily="18" charset="0"/>
                        </a:rPr>
                        <a:t>agro</a:t>
                      </a:r>
                      <a:r>
                        <a:rPr lang="en-ZA" sz="1400" dirty="0">
                          <a:effectLst/>
                          <a:latin typeface="Cambria" panose="02040503050406030204" pitchFamily="18" charset="0"/>
                          <a:ea typeface="Cambria" panose="02040503050406030204" pitchFamily="18" charset="0"/>
                          <a:cs typeface="Times New Roman" panose="02020603050405020304" pitchFamily="18" charset="0"/>
                        </a:rPr>
                        <a:t>-processing plant</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Availability arable land</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Resuscitation of communal farming</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Job creation</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 Ageing infrastructure </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Land invasion</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Drug abuse and crime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Service delivery protests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Illegal connections on water</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High Prevalence of HIV/AIDS</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Low investor confidence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p>
                      <a:pPr algn="just">
                        <a:lnSpc>
                          <a:spcPct val="150000"/>
                        </a:lnSpc>
                        <a:spcAft>
                          <a:spcPts val="800"/>
                        </a:spcAft>
                      </a:pPr>
                      <a:r>
                        <a:rPr lang="en-ZA" sz="1400" dirty="0">
                          <a:effectLst/>
                          <a:latin typeface="Cambria" panose="02040503050406030204" pitchFamily="18" charset="0"/>
                          <a:ea typeface="Cambria" panose="02040503050406030204" pitchFamily="18" charset="0"/>
                          <a:cs typeface="Times New Roman" panose="02020603050405020304" pitchFamily="18" charset="0"/>
                        </a:rPr>
                        <a:t>Gender Based Violence</a:t>
                      </a:r>
                      <a:endParaRPr lang="en-GB" sz="1400" dirty="0">
                        <a:effectLst/>
                        <a:latin typeface="Cambria" panose="02040503050406030204" pitchFamily="18" charset="0"/>
                        <a:ea typeface="Cambria" panose="02040503050406030204" pitchFamily="18" charset="0"/>
                        <a:cs typeface="Times New Roman" panose="02020603050405020304" pitchFamily="18" charset="0"/>
                      </a:endParaRPr>
                    </a:p>
                  </a:txBody>
                  <a:tcPr marL="61440" marR="614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0387922"/>
                  </a:ext>
                </a:extLst>
              </a:tr>
            </a:tbl>
          </a:graphicData>
        </a:graphic>
      </p:graphicFrame>
      <p:sp>
        <p:nvSpPr>
          <p:cNvPr id="4" name="Slide Number Placeholder 3">
            <a:extLst>
              <a:ext uri="{FF2B5EF4-FFF2-40B4-BE49-F238E27FC236}">
                <a16:creationId xmlns:a16="http://schemas.microsoft.com/office/drawing/2014/main" id="{FE5D9971-BFC5-2A91-BC21-9FFA61E31EEE}"/>
              </a:ext>
            </a:extLst>
          </p:cNvPr>
          <p:cNvSpPr>
            <a:spLocks noGrp="1"/>
          </p:cNvSpPr>
          <p:nvPr>
            <p:ph type="sldNum" sz="quarter" idx="12"/>
          </p:nvPr>
        </p:nvSpPr>
        <p:spPr/>
        <p:txBody>
          <a:bodyPr/>
          <a:lstStyle/>
          <a:p>
            <a:fld id="{88C9A171-2E76-4D44-9C13-6A085DA1FD1E}" type="slidenum">
              <a:rPr lang="en-ZA" smtClean="0"/>
              <a:t>6</a:t>
            </a:fld>
            <a:endParaRPr lang="en-ZA"/>
          </a:p>
        </p:txBody>
      </p:sp>
    </p:spTree>
    <p:extLst>
      <p:ext uri="{BB962C8B-B14F-4D97-AF65-F5344CB8AC3E}">
        <p14:creationId xmlns:p14="http://schemas.microsoft.com/office/powerpoint/2010/main" val="821899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71DAE-FAD4-35F7-A975-7D434949102E}"/>
              </a:ext>
            </a:extLst>
          </p:cNvPr>
          <p:cNvSpPr>
            <a:spLocks noGrp="1"/>
          </p:cNvSpPr>
          <p:nvPr>
            <p:ph type="title"/>
          </p:nvPr>
        </p:nvSpPr>
        <p:spPr>
          <a:xfrm>
            <a:off x="467544" y="332657"/>
            <a:ext cx="6347713" cy="576064"/>
          </a:xfrm>
        </p:spPr>
        <p:txBody>
          <a:bodyPr>
            <a:normAutofit fontScale="90000"/>
          </a:bodyPr>
          <a:lstStyle/>
          <a:p>
            <a:r>
              <a:rPr lang="en-ZA" b="1" dirty="0"/>
              <a:t>Critical areas for attention</a:t>
            </a:r>
          </a:p>
        </p:txBody>
      </p:sp>
      <p:graphicFrame>
        <p:nvGraphicFramePr>
          <p:cNvPr id="4" name="Table 4">
            <a:extLst>
              <a:ext uri="{FF2B5EF4-FFF2-40B4-BE49-F238E27FC236}">
                <a16:creationId xmlns:a16="http://schemas.microsoft.com/office/drawing/2014/main" id="{57AFEEE9-4C21-6320-9F31-2ACF4A842E41}"/>
              </a:ext>
            </a:extLst>
          </p:cNvPr>
          <p:cNvGraphicFramePr>
            <a:graphicFrameLocks noGrp="1"/>
          </p:cNvGraphicFramePr>
          <p:nvPr>
            <p:ph idx="1"/>
            <p:extLst>
              <p:ext uri="{D42A27DB-BD31-4B8C-83A1-F6EECF244321}">
                <p14:modId xmlns:p14="http://schemas.microsoft.com/office/powerpoint/2010/main" val="1083781895"/>
              </p:ext>
            </p:extLst>
          </p:nvPr>
        </p:nvGraphicFramePr>
        <p:xfrm>
          <a:off x="467544" y="908721"/>
          <a:ext cx="8047806" cy="4946666"/>
        </p:xfrm>
        <a:graphic>
          <a:graphicData uri="http://schemas.openxmlformats.org/drawingml/2006/table">
            <a:tbl>
              <a:tblPr firstRow="1" bandRow="1">
                <a:tableStyleId>{5C22544A-7EE6-4342-B048-85BDC9FD1C3A}</a:tableStyleId>
              </a:tblPr>
              <a:tblGrid>
                <a:gridCol w="2682602">
                  <a:extLst>
                    <a:ext uri="{9D8B030D-6E8A-4147-A177-3AD203B41FA5}">
                      <a16:colId xmlns:a16="http://schemas.microsoft.com/office/drawing/2014/main" val="1965089824"/>
                    </a:ext>
                  </a:extLst>
                </a:gridCol>
                <a:gridCol w="2682602">
                  <a:extLst>
                    <a:ext uri="{9D8B030D-6E8A-4147-A177-3AD203B41FA5}">
                      <a16:colId xmlns:a16="http://schemas.microsoft.com/office/drawing/2014/main" val="22911271"/>
                    </a:ext>
                  </a:extLst>
                </a:gridCol>
                <a:gridCol w="2682602">
                  <a:extLst>
                    <a:ext uri="{9D8B030D-6E8A-4147-A177-3AD203B41FA5}">
                      <a16:colId xmlns:a16="http://schemas.microsoft.com/office/drawing/2014/main" val="4209313526"/>
                    </a:ext>
                  </a:extLst>
                </a:gridCol>
              </a:tblGrid>
              <a:tr h="524610">
                <a:tc>
                  <a:txBody>
                    <a:bodyPr/>
                    <a:lstStyle/>
                    <a:p>
                      <a:r>
                        <a:rPr lang="en-ZA" sz="1600" dirty="0"/>
                        <a:t>Key Performance Area</a:t>
                      </a:r>
                    </a:p>
                  </a:txBody>
                  <a:tcPr marL="68580" marR="68580" marT="34290" marB="34290"/>
                </a:tc>
                <a:tc>
                  <a:txBody>
                    <a:bodyPr/>
                    <a:lstStyle/>
                    <a:p>
                      <a:r>
                        <a:rPr lang="en-ZA" sz="1600" dirty="0"/>
                        <a:t>Strategic objective</a:t>
                      </a:r>
                    </a:p>
                  </a:txBody>
                  <a:tcPr marL="68580" marR="68580" marT="34290" marB="34290"/>
                </a:tc>
                <a:tc>
                  <a:txBody>
                    <a:bodyPr/>
                    <a:lstStyle/>
                    <a:p>
                      <a:r>
                        <a:rPr lang="en-ZA" sz="1600" dirty="0"/>
                        <a:t>Critical areas</a:t>
                      </a:r>
                    </a:p>
                  </a:txBody>
                  <a:tcPr marL="68580" marR="68580" marT="34290" marB="34290"/>
                </a:tc>
                <a:extLst>
                  <a:ext uri="{0D108BD9-81ED-4DB2-BD59-A6C34878D82A}">
                    <a16:rowId xmlns:a16="http://schemas.microsoft.com/office/drawing/2014/main" val="2521444583"/>
                  </a:ext>
                </a:extLst>
              </a:tr>
              <a:tr h="770054">
                <a:tc>
                  <a:txBody>
                    <a:bodyPr/>
                    <a:lstStyle/>
                    <a:p>
                      <a:r>
                        <a:rPr lang="en-ZA" sz="1600" dirty="0"/>
                        <a:t>Basic service delivery</a:t>
                      </a:r>
                    </a:p>
                  </a:txBody>
                  <a:tcPr marL="68580" marR="68580" marT="34290" marB="34290"/>
                </a:tc>
                <a:tc>
                  <a:txBody>
                    <a:bodyPr/>
                    <a:lstStyle/>
                    <a:p>
                      <a:r>
                        <a:rPr lang="en-ZA" sz="1600" dirty="0"/>
                        <a:t>Access to sustainable Basic services</a:t>
                      </a:r>
                    </a:p>
                  </a:txBody>
                  <a:tcPr marL="68580" marR="68580" marT="34290" marB="34290"/>
                </a:tc>
                <a:tc>
                  <a:txBody>
                    <a:bodyPr/>
                    <a:lstStyle/>
                    <a:p>
                      <a:r>
                        <a:rPr lang="en-ZA" sz="1600" dirty="0"/>
                        <a:t>Provision of water, waste and electricity</a:t>
                      </a:r>
                    </a:p>
                    <a:p>
                      <a:r>
                        <a:rPr lang="en-ZA" sz="1600" dirty="0"/>
                        <a:t>Landfill Site</a:t>
                      </a:r>
                    </a:p>
                  </a:txBody>
                  <a:tcPr marL="68580" marR="68580" marT="34290" marB="34290"/>
                </a:tc>
                <a:extLst>
                  <a:ext uri="{0D108BD9-81ED-4DB2-BD59-A6C34878D82A}">
                    <a16:rowId xmlns:a16="http://schemas.microsoft.com/office/drawing/2014/main" val="4133939983"/>
                  </a:ext>
                </a:extLst>
              </a:tr>
              <a:tr h="905489">
                <a:tc>
                  <a:txBody>
                    <a:bodyPr/>
                    <a:lstStyle/>
                    <a:p>
                      <a:r>
                        <a:rPr lang="en-ZA" sz="1600" dirty="0"/>
                        <a:t>Municipal transformation and organisational development</a:t>
                      </a:r>
                    </a:p>
                  </a:txBody>
                  <a:tcPr marL="68580" marR="68580" marT="34290" marB="34290"/>
                </a:tc>
                <a:tc>
                  <a:txBody>
                    <a:bodyPr/>
                    <a:lstStyle/>
                    <a:p>
                      <a:r>
                        <a:rPr lang="en-ZA" sz="1600" dirty="0"/>
                        <a:t>Improved governance and organisational excellence</a:t>
                      </a:r>
                    </a:p>
                  </a:txBody>
                  <a:tcPr marL="68580" marR="68580" marT="34290" marB="34290"/>
                </a:tc>
                <a:tc>
                  <a:txBody>
                    <a:bodyPr/>
                    <a:lstStyle/>
                    <a:p>
                      <a:r>
                        <a:rPr lang="en-ZA" sz="1600" dirty="0"/>
                        <a:t>Organisational structure and Filling of vacant posts</a:t>
                      </a:r>
                    </a:p>
                  </a:txBody>
                  <a:tcPr marL="68580" marR="68580" marT="34290" marB="34290"/>
                </a:tc>
                <a:extLst>
                  <a:ext uri="{0D108BD9-81ED-4DB2-BD59-A6C34878D82A}">
                    <a16:rowId xmlns:a16="http://schemas.microsoft.com/office/drawing/2014/main" val="3842419478"/>
                  </a:ext>
                </a:extLst>
              </a:tr>
              <a:tr h="905489">
                <a:tc>
                  <a:txBody>
                    <a:bodyPr/>
                    <a:lstStyle/>
                    <a:p>
                      <a:r>
                        <a:rPr lang="en-ZA" sz="1600" dirty="0"/>
                        <a:t>Local economic development and Spatial Rationale</a:t>
                      </a:r>
                    </a:p>
                  </a:txBody>
                  <a:tcPr marL="68580" marR="68580" marT="34290" marB="34290"/>
                </a:tc>
                <a:tc>
                  <a:txBody>
                    <a:bodyPr/>
                    <a:lstStyle/>
                    <a:p>
                      <a:r>
                        <a:rPr lang="en-ZA" sz="1600" dirty="0"/>
                        <a:t>Improved governance and organisational excellence</a:t>
                      </a:r>
                    </a:p>
                  </a:txBody>
                  <a:tcPr marL="68580" marR="68580" marT="34290" marB="34290"/>
                </a:tc>
                <a:tc>
                  <a:txBody>
                    <a:bodyPr/>
                    <a:lstStyle/>
                    <a:p>
                      <a:r>
                        <a:rPr lang="en-ZA" sz="1600" dirty="0"/>
                        <a:t>Support to SMMEs and Township Development</a:t>
                      </a:r>
                    </a:p>
                  </a:txBody>
                  <a:tcPr marL="68580" marR="68580" marT="34290" marB="34290"/>
                </a:tc>
                <a:extLst>
                  <a:ext uri="{0D108BD9-81ED-4DB2-BD59-A6C34878D82A}">
                    <a16:rowId xmlns:a16="http://schemas.microsoft.com/office/drawing/2014/main" val="247993273"/>
                  </a:ext>
                </a:extLst>
              </a:tr>
              <a:tr h="905489">
                <a:tc>
                  <a:txBody>
                    <a:bodyPr/>
                    <a:lstStyle/>
                    <a:p>
                      <a:r>
                        <a:rPr lang="en-ZA" sz="1600" dirty="0"/>
                        <a:t>Municipal financial viability and sustainability</a:t>
                      </a:r>
                    </a:p>
                  </a:txBody>
                  <a:tcPr marL="68580" marR="68580" marT="34290" marB="34290"/>
                </a:tc>
                <a:tc>
                  <a:txBody>
                    <a:bodyPr/>
                    <a:lstStyle/>
                    <a:p>
                      <a:r>
                        <a:rPr lang="en-ZA" sz="1600" dirty="0"/>
                        <a:t>Sustainable Financial Institution</a:t>
                      </a:r>
                    </a:p>
                  </a:txBody>
                  <a:tcPr marL="68580" marR="68580" marT="34290" marB="34290"/>
                </a:tc>
                <a:tc>
                  <a:txBody>
                    <a:bodyPr/>
                    <a:lstStyle/>
                    <a:p>
                      <a:r>
                        <a:rPr lang="en-ZA" sz="1600" dirty="0"/>
                        <a:t>Implementation of Revenue Enhancement policies</a:t>
                      </a:r>
                    </a:p>
                  </a:txBody>
                  <a:tcPr marL="68580" marR="68580" marT="34290" marB="34290"/>
                </a:tc>
                <a:extLst>
                  <a:ext uri="{0D108BD9-81ED-4DB2-BD59-A6C34878D82A}">
                    <a16:rowId xmlns:a16="http://schemas.microsoft.com/office/drawing/2014/main" val="111397935"/>
                  </a:ext>
                </a:extLst>
              </a:tr>
              <a:tr h="905489">
                <a:tc>
                  <a:txBody>
                    <a:bodyPr/>
                    <a:lstStyle/>
                    <a:p>
                      <a:r>
                        <a:rPr lang="en-ZA" sz="1600" dirty="0"/>
                        <a:t>Good governance and Public Participation</a:t>
                      </a:r>
                    </a:p>
                  </a:txBody>
                  <a:tcPr marL="68580" marR="68580" marT="34290" marB="34290"/>
                </a:tc>
                <a:tc>
                  <a:txBody>
                    <a:bodyPr/>
                    <a:lstStyle/>
                    <a:p>
                      <a:r>
                        <a:rPr lang="en-ZA" sz="1600" dirty="0"/>
                        <a:t>Improved governance and organisational excellence</a:t>
                      </a:r>
                    </a:p>
                  </a:txBody>
                  <a:tcPr marL="68580" marR="68580" marT="34290" marB="34290"/>
                </a:tc>
                <a:tc>
                  <a:txBody>
                    <a:bodyPr/>
                    <a:lstStyle/>
                    <a:p>
                      <a:r>
                        <a:rPr lang="en-ZA" sz="1600" dirty="0"/>
                        <a:t>IDP/Budget/PMS Rep Forums Meetings</a:t>
                      </a:r>
                    </a:p>
                  </a:txBody>
                  <a:tcPr marL="68580" marR="68580" marT="34290" marB="34290"/>
                </a:tc>
                <a:extLst>
                  <a:ext uri="{0D108BD9-81ED-4DB2-BD59-A6C34878D82A}">
                    <a16:rowId xmlns:a16="http://schemas.microsoft.com/office/drawing/2014/main" val="3931065323"/>
                  </a:ext>
                </a:extLst>
              </a:tr>
            </a:tbl>
          </a:graphicData>
        </a:graphic>
      </p:graphicFrame>
      <p:sp>
        <p:nvSpPr>
          <p:cNvPr id="3" name="Slide Number Placeholder 2">
            <a:extLst>
              <a:ext uri="{FF2B5EF4-FFF2-40B4-BE49-F238E27FC236}">
                <a16:creationId xmlns:a16="http://schemas.microsoft.com/office/drawing/2014/main" id="{101BA49E-8805-2D65-3E20-4B87704EDF42}"/>
              </a:ext>
            </a:extLst>
          </p:cNvPr>
          <p:cNvSpPr>
            <a:spLocks noGrp="1"/>
          </p:cNvSpPr>
          <p:nvPr>
            <p:ph type="sldNum" sz="quarter" idx="12"/>
          </p:nvPr>
        </p:nvSpPr>
        <p:spPr/>
        <p:txBody>
          <a:bodyPr/>
          <a:lstStyle/>
          <a:p>
            <a:fld id="{88C9A171-2E76-4D44-9C13-6A085DA1FD1E}" type="slidenum">
              <a:rPr lang="en-ZA" smtClean="0"/>
              <a:t>7</a:t>
            </a:fld>
            <a:endParaRPr lang="en-ZA"/>
          </a:p>
        </p:txBody>
      </p:sp>
    </p:spTree>
    <p:extLst>
      <p:ext uri="{BB962C8B-B14F-4D97-AF65-F5344CB8AC3E}">
        <p14:creationId xmlns:p14="http://schemas.microsoft.com/office/powerpoint/2010/main" val="4232769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A22ED-23C2-7F37-F636-AA29B478587C}"/>
              </a:ext>
            </a:extLst>
          </p:cNvPr>
          <p:cNvSpPr>
            <a:spLocks noGrp="1"/>
          </p:cNvSpPr>
          <p:nvPr>
            <p:ph type="title"/>
          </p:nvPr>
        </p:nvSpPr>
        <p:spPr/>
        <p:txBody>
          <a:bodyPr/>
          <a:lstStyle/>
          <a:p>
            <a:r>
              <a:rPr lang="en-GB" sz="3600" b="1"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Community Priorities</a:t>
            </a:r>
            <a:endParaRPr lang="en-ZA" dirty="0"/>
          </a:p>
        </p:txBody>
      </p:sp>
      <p:sp>
        <p:nvSpPr>
          <p:cNvPr id="3" name="Content Placeholder 2">
            <a:extLst>
              <a:ext uri="{FF2B5EF4-FFF2-40B4-BE49-F238E27FC236}">
                <a16:creationId xmlns:a16="http://schemas.microsoft.com/office/drawing/2014/main" id="{E7807B02-61C9-C4BC-CB4C-A9982077353E}"/>
              </a:ext>
            </a:extLst>
          </p:cNvPr>
          <p:cNvSpPr>
            <a:spLocks noGrp="1"/>
          </p:cNvSpPr>
          <p:nvPr>
            <p:ph idx="1"/>
          </p:nvPr>
        </p:nvSpPr>
        <p:spPr/>
        <p:txBody>
          <a:bodyPr/>
          <a:lstStyle/>
          <a:p>
            <a:pPr marL="457200" algn="just">
              <a:lnSpc>
                <a:spcPct val="150000"/>
              </a:lnSpc>
              <a:spcAft>
                <a:spcPts val="800"/>
              </a:spcAft>
            </a:pPr>
            <a:r>
              <a:rPr lang="en-GB" sz="1800" dirty="0">
                <a:solidFill>
                  <a:srgbClr val="000000"/>
                </a:solidFill>
                <a:effectLst/>
                <a:latin typeface="Cambria" panose="02040503050406030204" pitchFamily="18" charset="0"/>
                <a:ea typeface="Calibri" panose="020F0502020204030204" pitchFamily="34" charset="0"/>
                <a:cs typeface="Times New Roman" panose="02020603050405020304" pitchFamily="18" charset="0"/>
              </a:rPr>
              <a:t>In order to understand the extent of the challenges faced by communities, the ward priorities were analysed on most raised challenges. The table below summarise ward priorities in Greater Letaba Municipality:</a:t>
            </a:r>
            <a:endParaRPr lang="en-Z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ZA" dirty="0"/>
          </a:p>
        </p:txBody>
      </p:sp>
      <p:sp>
        <p:nvSpPr>
          <p:cNvPr id="4" name="Slide Number Placeholder 3">
            <a:extLst>
              <a:ext uri="{FF2B5EF4-FFF2-40B4-BE49-F238E27FC236}">
                <a16:creationId xmlns:a16="http://schemas.microsoft.com/office/drawing/2014/main" id="{0D72FBA0-5FFC-3740-5482-A76CCB039016}"/>
              </a:ext>
            </a:extLst>
          </p:cNvPr>
          <p:cNvSpPr>
            <a:spLocks noGrp="1"/>
          </p:cNvSpPr>
          <p:nvPr>
            <p:ph type="sldNum" sz="quarter" idx="12"/>
          </p:nvPr>
        </p:nvSpPr>
        <p:spPr/>
        <p:txBody>
          <a:bodyPr/>
          <a:lstStyle/>
          <a:p>
            <a:fld id="{88C9A171-2E76-4D44-9C13-6A085DA1FD1E}" type="slidenum">
              <a:rPr lang="en-ZA" smtClean="0"/>
              <a:t>8</a:t>
            </a:fld>
            <a:endParaRPr lang="en-ZA"/>
          </a:p>
        </p:txBody>
      </p:sp>
    </p:spTree>
    <p:extLst>
      <p:ext uri="{BB962C8B-B14F-4D97-AF65-F5344CB8AC3E}">
        <p14:creationId xmlns:p14="http://schemas.microsoft.com/office/powerpoint/2010/main" val="9218472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22D34866-C301-597E-7BC8-309BDA3548F3}"/>
              </a:ext>
            </a:extLst>
          </p:cNvPr>
          <p:cNvGraphicFramePr>
            <a:graphicFrameLocks noGrp="1"/>
          </p:cNvGraphicFramePr>
          <p:nvPr>
            <p:ph idx="1"/>
            <p:extLst>
              <p:ext uri="{D42A27DB-BD31-4B8C-83A1-F6EECF244321}">
                <p14:modId xmlns:p14="http://schemas.microsoft.com/office/powerpoint/2010/main" val="1770254180"/>
              </p:ext>
            </p:extLst>
          </p:nvPr>
        </p:nvGraphicFramePr>
        <p:xfrm>
          <a:off x="539552" y="343806"/>
          <a:ext cx="7992888" cy="5158804"/>
        </p:xfrm>
        <a:graphic>
          <a:graphicData uri="http://schemas.openxmlformats.org/drawingml/2006/table">
            <a:tbl>
              <a:tblPr firstRow="1" firstCol="1" bandRow="1">
                <a:tableStyleId>{5C22544A-7EE6-4342-B048-85BDC9FD1C3A}</a:tableStyleId>
              </a:tblPr>
              <a:tblGrid>
                <a:gridCol w="1842929">
                  <a:extLst>
                    <a:ext uri="{9D8B030D-6E8A-4147-A177-3AD203B41FA5}">
                      <a16:colId xmlns:a16="http://schemas.microsoft.com/office/drawing/2014/main" val="3486056993"/>
                    </a:ext>
                  </a:extLst>
                </a:gridCol>
                <a:gridCol w="1594107">
                  <a:extLst>
                    <a:ext uri="{9D8B030D-6E8A-4147-A177-3AD203B41FA5}">
                      <a16:colId xmlns:a16="http://schemas.microsoft.com/office/drawing/2014/main" val="3342253955"/>
                    </a:ext>
                  </a:extLst>
                </a:gridCol>
                <a:gridCol w="2392925">
                  <a:extLst>
                    <a:ext uri="{9D8B030D-6E8A-4147-A177-3AD203B41FA5}">
                      <a16:colId xmlns:a16="http://schemas.microsoft.com/office/drawing/2014/main" val="1761615843"/>
                    </a:ext>
                  </a:extLst>
                </a:gridCol>
                <a:gridCol w="2162927">
                  <a:extLst>
                    <a:ext uri="{9D8B030D-6E8A-4147-A177-3AD203B41FA5}">
                      <a16:colId xmlns:a16="http://schemas.microsoft.com/office/drawing/2014/main" val="1581212414"/>
                    </a:ext>
                  </a:extLst>
                </a:gridCol>
              </a:tblGrid>
              <a:tr h="403367">
                <a:tc>
                  <a:txBody>
                    <a:bodyPr/>
                    <a:lstStyle/>
                    <a:p>
                      <a:pPr marL="457200" algn="just">
                        <a:lnSpc>
                          <a:spcPct val="150000"/>
                        </a:lnSpc>
                        <a:spcAft>
                          <a:spcPts val="800"/>
                        </a:spcAft>
                      </a:pPr>
                      <a:r>
                        <a:rPr lang="en-GB" sz="1000" dirty="0">
                          <a:effectLst/>
                        </a:rPr>
                        <a:t>Focus Area</a:t>
                      </a: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a:effectLst/>
                        </a:rPr>
                        <a:t>Sub-Focus Area</a:t>
                      </a:r>
                      <a:endParaRPr lang="en-ZA" sz="100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a:effectLst/>
                        </a:rPr>
                        <a:t>Priorities </a:t>
                      </a:r>
                      <a:endParaRPr lang="en-ZA" sz="100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a:effectLst/>
                        </a:rPr>
                        <a:t>Comments and Projections</a:t>
                      </a:r>
                      <a:endParaRPr lang="en-ZA" sz="100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extLst>
                  <a:ext uri="{0D108BD9-81ED-4DB2-BD59-A6C34878D82A}">
                    <a16:rowId xmlns:a16="http://schemas.microsoft.com/office/drawing/2014/main" val="886252337"/>
                  </a:ext>
                </a:extLst>
              </a:tr>
              <a:tr h="4406547">
                <a:tc>
                  <a:txBody>
                    <a:bodyPr/>
                    <a:lstStyle/>
                    <a:p>
                      <a:pPr marL="457200" algn="just">
                        <a:lnSpc>
                          <a:spcPct val="150000"/>
                        </a:lnSpc>
                        <a:spcAft>
                          <a:spcPts val="800"/>
                        </a:spcAft>
                      </a:pPr>
                      <a:r>
                        <a:rPr lang="en-GB" sz="1000" dirty="0">
                          <a:effectLst/>
                        </a:rPr>
                        <a:t>Spatial Development</a:t>
                      </a: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dirty="0">
                          <a:effectLst/>
                        </a:rPr>
                        <a:t>land for development</a:t>
                      </a: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50000"/>
                        </a:lnSpc>
                        <a:spcAft>
                          <a:spcPts val="800"/>
                        </a:spcAft>
                      </a:pP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dirty="0">
                          <a:effectLst/>
                        </a:rPr>
                        <a:t>Township development and human settlement in Ga-Kgapane and </a:t>
                      </a:r>
                      <a:r>
                        <a:rPr lang="en-GB" sz="1000" dirty="0" err="1">
                          <a:effectLst/>
                        </a:rPr>
                        <a:t>Modjadjiskloof</a:t>
                      </a:r>
                      <a:r>
                        <a:rPr lang="en-GB" sz="1000" dirty="0">
                          <a:effectLst/>
                        </a:rPr>
                        <a:t> (Ext 4) and Sekgosese ) .</a:t>
                      </a:r>
                    </a:p>
                    <a:p>
                      <a:pPr marL="457200" algn="just">
                        <a:lnSpc>
                          <a:spcPct val="150000"/>
                        </a:lnSpc>
                        <a:spcAft>
                          <a:spcPts val="800"/>
                        </a:spcAft>
                      </a:pPr>
                      <a:r>
                        <a:rPr lang="en-GB" sz="1000" dirty="0" err="1">
                          <a:effectLst/>
                        </a:rPr>
                        <a:t>Modjadjisloof</a:t>
                      </a:r>
                      <a:r>
                        <a:rPr lang="en-GB" sz="1000" dirty="0">
                          <a:effectLst/>
                        </a:rPr>
                        <a:t> </a:t>
                      </a:r>
                      <a:r>
                        <a:rPr lang="en-GB" sz="1000" dirty="0" err="1">
                          <a:effectLst/>
                        </a:rPr>
                        <a:t>ext</a:t>
                      </a:r>
                      <a:r>
                        <a:rPr lang="en-GB" sz="1000" dirty="0">
                          <a:effectLst/>
                        </a:rPr>
                        <a:t> 11 (Panorama)</a:t>
                      </a:r>
                    </a:p>
                    <a:p>
                      <a:pPr marL="457200" algn="just">
                        <a:lnSpc>
                          <a:spcPct val="150000"/>
                        </a:lnSpc>
                        <a:spcAft>
                          <a:spcPts val="800"/>
                        </a:spcAft>
                      </a:pPr>
                      <a:endParaRPr lang="en-GB" sz="1000" dirty="0">
                        <a:effectLst/>
                      </a:endParaRPr>
                    </a:p>
                    <a:p>
                      <a:pPr marL="457200" algn="just">
                        <a:lnSpc>
                          <a:spcPct val="150000"/>
                        </a:lnSpc>
                        <a:spcAft>
                          <a:spcPts val="800"/>
                        </a:spcAft>
                      </a:pPr>
                      <a:endParaRPr lang="en-ZA" sz="1000" dirty="0">
                        <a:effectLst/>
                      </a:endParaRPr>
                    </a:p>
                    <a:p>
                      <a:pPr marL="457200" algn="just">
                        <a:lnSpc>
                          <a:spcPct val="150000"/>
                        </a:lnSpc>
                        <a:spcAft>
                          <a:spcPts val="800"/>
                        </a:spcAft>
                      </a:pPr>
                      <a:r>
                        <a:rPr lang="en-GB" sz="1000" dirty="0">
                          <a:effectLst/>
                        </a:rPr>
                        <a:t> </a:t>
                      </a:r>
                      <a:endParaRPr lang="en-ZA" sz="1000" dirty="0">
                        <a:effectLst/>
                      </a:endParaRPr>
                    </a:p>
                    <a:p>
                      <a:pPr marL="457200" algn="just">
                        <a:lnSpc>
                          <a:spcPct val="150000"/>
                        </a:lnSpc>
                        <a:spcAft>
                          <a:spcPts val="800"/>
                        </a:spcAft>
                      </a:pPr>
                      <a:r>
                        <a:rPr lang="en-GB" sz="1000" dirty="0">
                          <a:effectLst/>
                        </a:rPr>
                        <a:t> </a:t>
                      </a: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tc>
                  <a:txBody>
                    <a:bodyPr/>
                    <a:lstStyle/>
                    <a:p>
                      <a:pPr marL="457200" algn="just">
                        <a:lnSpc>
                          <a:spcPct val="150000"/>
                        </a:lnSpc>
                        <a:spcAft>
                          <a:spcPts val="800"/>
                        </a:spcAft>
                      </a:pPr>
                      <a:r>
                        <a:rPr lang="en-GB" sz="1000" dirty="0">
                          <a:effectLst/>
                        </a:rPr>
                        <a:t>Need to address land invasion around Kgapane </a:t>
                      </a:r>
                      <a:endParaRPr lang="en-ZA" sz="1000" dirty="0">
                        <a:effectLst/>
                      </a:endParaRPr>
                    </a:p>
                    <a:p>
                      <a:pPr marL="457200" algn="just">
                        <a:lnSpc>
                          <a:spcPct val="150000"/>
                        </a:lnSpc>
                        <a:spcAft>
                          <a:spcPts val="800"/>
                        </a:spcAft>
                      </a:pPr>
                      <a:r>
                        <a:rPr lang="en-GB" sz="1000" dirty="0">
                          <a:effectLst/>
                        </a:rPr>
                        <a:t>Budget needed for </a:t>
                      </a:r>
                      <a:r>
                        <a:rPr lang="en-GB" sz="1000" dirty="0" err="1">
                          <a:effectLst/>
                        </a:rPr>
                        <a:t>Modjadjiskloof</a:t>
                      </a:r>
                      <a:r>
                        <a:rPr lang="en-GB" sz="1000" dirty="0">
                          <a:effectLst/>
                        </a:rPr>
                        <a:t> Ext 4</a:t>
                      </a:r>
                      <a:endParaRPr lang="en-ZA"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603" marR="60603" marT="0" marB="0"/>
                </a:tc>
                <a:extLst>
                  <a:ext uri="{0D108BD9-81ED-4DB2-BD59-A6C34878D82A}">
                    <a16:rowId xmlns:a16="http://schemas.microsoft.com/office/drawing/2014/main" val="1474283008"/>
                  </a:ext>
                </a:extLst>
              </a:tr>
            </a:tbl>
          </a:graphicData>
        </a:graphic>
      </p:graphicFrame>
      <p:sp>
        <p:nvSpPr>
          <p:cNvPr id="4" name="Slide Number Placeholder 3">
            <a:extLst>
              <a:ext uri="{FF2B5EF4-FFF2-40B4-BE49-F238E27FC236}">
                <a16:creationId xmlns:a16="http://schemas.microsoft.com/office/drawing/2014/main" id="{CCB3D353-C804-CF22-A6BF-39C703878B53}"/>
              </a:ext>
            </a:extLst>
          </p:cNvPr>
          <p:cNvSpPr>
            <a:spLocks noGrp="1"/>
          </p:cNvSpPr>
          <p:nvPr>
            <p:ph type="sldNum" sz="quarter" idx="12"/>
          </p:nvPr>
        </p:nvSpPr>
        <p:spPr/>
        <p:txBody>
          <a:bodyPr/>
          <a:lstStyle/>
          <a:p>
            <a:fld id="{88C9A171-2E76-4D44-9C13-6A085DA1FD1E}" type="slidenum">
              <a:rPr lang="en-ZA" smtClean="0"/>
              <a:t>9</a:t>
            </a:fld>
            <a:endParaRPr lang="en-ZA"/>
          </a:p>
        </p:txBody>
      </p:sp>
    </p:spTree>
    <p:extLst>
      <p:ext uri="{BB962C8B-B14F-4D97-AF65-F5344CB8AC3E}">
        <p14:creationId xmlns:p14="http://schemas.microsoft.com/office/powerpoint/2010/main" val="323267704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7505</TotalTime>
  <Words>3628</Words>
  <Application>Microsoft Office PowerPoint</Application>
  <PresentationFormat>On-screen Show (4:3)</PresentationFormat>
  <Paragraphs>977</Paragraphs>
  <Slides>31</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Aptos</vt:lpstr>
      <vt:lpstr>Arial</vt:lpstr>
      <vt:lpstr>Calibri</vt:lpstr>
      <vt:lpstr>Cambria</vt:lpstr>
      <vt:lpstr>Symbol</vt:lpstr>
      <vt:lpstr>Trebuchet MS</vt:lpstr>
      <vt:lpstr>Wingdings 3</vt:lpstr>
      <vt:lpstr>Facet</vt:lpstr>
      <vt:lpstr>PowerPoint Presentation</vt:lpstr>
      <vt:lpstr>The Greater Letaba Municipality Vision </vt:lpstr>
      <vt:lpstr>MISSION</vt:lpstr>
      <vt:lpstr>VALUES</vt:lpstr>
      <vt:lpstr>SWOT ANALYSIS</vt:lpstr>
      <vt:lpstr>SWOT ANALYSIS</vt:lpstr>
      <vt:lpstr>Critical areas for attention</vt:lpstr>
      <vt:lpstr>Community Priorities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PROJECTS PHASE</vt:lpstr>
      <vt:lpstr>REVENUE</vt:lpstr>
      <vt:lpstr>EXPENDITURE</vt:lpstr>
      <vt:lpstr>GRANT SUMMARY</vt:lpstr>
      <vt:lpstr>KPA: SPATIAL RATIONALE Strategic Objective: Integrated Sustainable Human Settlement </vt:lpstr>
      <vt:lpstr>KPA: BASIC SERVICES Strategic Objective: Access to sustainable quality Services </vt:lpstr>
      <vt:lpstr>KPA: BASIC SERVICES Strategic Objective: Access to sustainable quality Services</vt:lpstr>
      <vt:lpstr>KPA: BASIC SERVICES Strategic Objective: Access to sustainable quality Services</vt:lpstr>
      <vt:lpstr>KPA: BASIC SERVICES Strategic Objective: Access to sustainable quality Services</vt:lpstr>
      <vt:lpstr> KPA: MUNICIPAL TRANSFORMATION AND ORGANISATIONAL DEVELOPMENT Priority Issue:  Municipal Facilities, Assets and Offices </vt:lpstr>
      <vt:lpstr>KPA: GOOD GOVERNANCE AND PUBLIC PARTICIPATION Strategic Objective:  Effective and Efficient Community Development </vt:lpstr>
      <vt:lpstr>KPA: LOCAL ECONOMIC DEVELOPMENT Strategic Objective: Improved and Inclusive Local Economy </vt:lpstr>
      <vt:lpstr>KPA: MUNICIPAL FINANCIAL VIABILITY Strategic Objective:  Financially Sustainable Institution </vt:lpstr>
      <vt:lpstr>SECTOR DEPARTMENTS PROJECTS </vt:lpstr>
      <vt:lpstr>     THANK YOU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Lovers Maenetje</dc:creator>
  <cp:lastModifiedBy>Alvin Monakisi</cp:lastModifiedBy>
  <cp:revision>189</cp:revision>
  <cp:lastPrinted>2024-05-06T11:14:37Z</cp:lastPrinted>
  <dcterms:created xsi:type="dcterms:W3CDTF">2015-04-09T10:49:57Z</dcterms:created>
  <dcterms:modified xsi:type="dcterms:W3CDTF">2025-04-17T09:06:30Z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6c7d02b-784c-4743-8e38-cb3d4d1fb4ac_Enabled">
    <vt:lpwstr>true</vt:lpwstr>
  </property>
  <property fmtid="{D5CDD505-2E9C-101B-9397-08002B2CF9AE}" pid="3" name="MSIP_Label_66c7d02b-784c-4743-8e38-cb3d4d1fb4ac_SetDate">
    <vt:lpwstr>2021-12-08T06:29:40Z</vt:lpwstr>
  </property>
  <property fmtid="{D5CDD505-2E9C-101B-9397-08002B2CF9AE}" pid="4" name="MSIP_Label_66c7d02b-784c-4743-8e38-cb3d4d1fb4ac_Method">
    <vt:lpwstr>Privileged</vt:lpwstr>
  </property>
  <property fmtid="{D5CDD505-2E9C-101B-9397-08002B2CF9AE}" pid="5" name="MSIP_Label_66c7d02b-784c-4743-8e38-cb3d4d1fb4ac_Name">
    <vt:lpwstr>General Information</vt:lpwstr>
  </property>
  <property fmtid="{D5CDD505-2E9C-101B-9397-08002B2CF9AE}" pid="6" name="MSIP_Label_66c7d02b-784c-4743-8e38-cb3d4d1fb4ac_SiteId">
    <vt:lpwstr>e858e8dd-6a47-41a5-a409-16895dfdfe09</vt:lpwstr>
  </property>
  <property fmtid="{D5CDD505-2E9C-101B-9397-08002B2CF9AE}" pid="7" name="MSIP_Label_66c7d02b-784c-4743-8e38-cb3d4d1fb4ac_ActionId">
    <vt:lpwstr>0fcfff0f-4ab6-4c71-aed5-7a725a28216d</vt:lpwstr>
  </property>
  <property fmtid="{D5CDD505-2E9C-101B-9397-08002B2CF9AE}" pid="8" name="MSIP_Label_66c7d02b-784c-4743-8e38-cb3d4d1fb4ac_ContentBits">
    <vt:lpwstr>0</vt:lpwstr>
  </property>
</Properties>
</file>